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9.xml.rels" ContentType="application/vnd.openxmlformats-package.relationships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0.png" ContentType="image/png"/>
  <Override PartName="/ppt/media/image86.png" ContentType="image/png"/>
  <Override PartName="/ppt/media/image85.png" ContentType="image/png"/>
  <Override PartName="/ppt/media/image82.jpeg" ContentType="image/jpeg"/>
  <Override PartName="/ppt/media/image79.png" ContentType="image/png"/>
  <Override PartName="/ppt/media/image17.gif" ContentType="image/gif"/>
  <Override PartName="/ppt/media/image6.png" ContentType="image/png"/>
  <Override PartName="/ppt/media/image61.png" ContentType="image/png"/>
  <Override PartName="/ppt/media/image84.png" ContentType="image/png"/>
  <Override PartName="/ppt/media/image3.png" ContentType="image/png"/>
  <Override PartName="/ppt/media/image1.png" ContentType="image/png"/>
  <Override PartName="/ppt/media/image40.jpeg" ContentType="image/jpeg"/>
  <Override PartName="/ppt/media/image7.png" ContentType="image/png"/>
  <Override PartName="/ppt/media/image62.png" ContentType="image/png"/>
  <Override PartName="/ppt/media/image89.png" ContentType="image/png"/>
  <Override PartName="/ppt/media/image83.jpeg" ContentType="image/jpe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80.png" ContentType="image/png"/>
  <Override PartName="/ppt/media/image69.jpeg" ContentType="image/jpe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88.jpeg" ContentType="image/jpeg"/>
  <Override PartName="/ppt/media/image48.png" ContentType="image/png"/>
  <Override PartName="/ppt/media/image22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57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14.png" ContentType="image/png"/>
  <Override PartName="/ppt/media/image39.png" ContentType="image/png"/>
  <Override PartName="/ppt/media/image15.png" ContentType="image/png"/>
  <Override PartName="/ppt/media/image27.png" ContentType="image/png"/>
  <Override PartName="/ppt/media/image2.jpeg" ContentType="image/jpeg"/>
  <Override PartName="/ppt/media/image12.png" ContentType="image/png"/>
  <Override PartName="/ppt/media/image37.png" ContentType="image/png"/>
  <Override PartName="/ppt/media/image13.png" ContentType="image/png"/>
  <Override PartName="/ppt/media/image87.jpeg" ContentType="image/jpeg"/>
  <Override PartName="/ppt/media/image38.png" ContentType="image/png"/>
  <Override PartName="/ppt/media/image16.png" ContentType="image/png"/>
  <Override PartName="/ppt/media/image66.png" ContentType="image/png"/>
  <Override PartName="/ppt/media/image42.jpeg" ContentType="image/jpeg"/>
  <Override PartName="/ppt/media/image60.png" ContentType="image/png"/>
  <Override PartName="/ppt/media/image43.png" ContentType="image/png"/>
  <Override PartName="/ppt/media/image68.png" ContentType="image/png"/>
  <Override PartName="/ppt/media/image44.jpeg" ContentType="image/jpeg"/>
  <Override PartName="/ppt/media/image45.jpeg" ContentType="image/jpeg"/>
  <Override PartName="/ppt/media/image49.jpeg" ContentType="image/jpeg"/>
  <Override PartName="/ppt/media/image50.jpeg" ContentType="image/jpeg"/>
  <Override PartName="/ppt/media/image54.png" ContentType="image/png"/>
  <Override PartName="/ppt/media/image71.jpeg" ContentType="image/jpeg"/>
  <Override PartName="/ppt/media/image51.png" ContentType="image/png"/>
  <Override PartName="/ppt/media/image41.png" ContentType="image/png"/>
  <Override PartName="/ppt/media/image70.jpeg" ContentType="image/jpe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65.png" ContentType="image/png"/>
  <Override PartName="/ppt/media/image67.png" ContentType="image/png"/>
  <Override PartName="/ppt/media/image72.png" ContentType="image/png"/>
  <Override PartName="/ppt/media/image73.png" ContentType="image/png"/>
  <Override PartName="/ppt/media/image81.png" ContentType="image/png"/>
  <Override PartName="/ppt/media/image74.jpeg" ContentType="image/jpeg"/>
  <Override PartName="/ppt/media/image91.png" ContentType="image/png"/>
  <Override PartName="/ppt/media/image75.jpeg" ContentType="image/jpeg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3.xml" ContentType="application/vnd.openxmlformats-officedocument.theme+xml"/>
  <Override PartName="/ppt/theme/theme12.xml" ContentType="application/vnd.openxmlformats-officedocument.theme+xml"/>
  <Override PartName="/ppt/theme/theme9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<Relationship Id="rId49" Type="http://schemas.openxmlformats.org/officeDocument/2006/relationships/slide" Target="slides/slide35.xml"/><Relationship Id="rId50" Type="http://schemas.openxmlformats.org/officeDocument/2006/relationships/slide" Target="slides/slide36.xml"/><Relationship Id="rId51" Type="http://schemas.openxmlformats.org/officeDocument/2006/relationships/slide" Target="slides/slide37.xml"/><Relationship Id="rId52" Type="http://schemas.openxmlformats.org/officeDocument/2006/relationships/slide" Target="slides/slide38.xml"/><Relationship Id="rId53" Type="http://schemas.openxmlformats.org/officeDocument/2006/relationships/slide" Target="slides/slide39.xml"/><Relationship Id="rId54" Type="http://schemas.openxmlformats.org/officeDocument/2006/relationships/slide" Target="slides/slide40.xml"/><Relationship Id="rId55" Type="http://schemas.openxmlformats.org/officeDocument/2006/relationships/slide" Target="slides/slide41.xml"/><Relationship Id="rId56" Type="http://schemas.openxmlformats.org/officeDocument/2006/relationships/slide" Target="slides/slide42.xml"/><Relationship Id="rId57" Type="http://schemas.openxmlformats.org/officeDocument/2006/relationships/slide" Target="slides/slide43.xml"/><Relationship Id="rId58" Type="http://schemas.openxmlformats.org/officeDocument/2006/relationships/slide" Target="slides/slide44.xml"/><Relationship Id="rId59" Type="http://schemas.openxmlformats.org/officeDocument/2006/relationships/slide" Target="slides/slide45.xml"/><Relationship Id="rId60" Type="http://schemas.openxmlformats.org/officeDocument/2006/relationships/slide" Target="slides/slide46.xml"/><Relationship Id="rId61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0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0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3547C08-AD1A-462B-86FD-B167E3C8721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729B23D-B30F-40C0-BF41-C33125629E8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29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E4FCF7B-CCF5-4C6F-BEE1-66CD970A830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31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7947B40-688D-4321-B4A8-7E33B12825A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66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F88CC5B4-4A22-4667-A423-68481482B03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67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68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DCA2B59-EB6F-4A11-9376-3C0702478D9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70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1B14FCF-850E-4EAC-8F35-507F17237A2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72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799B3D9-EAB9-4103-9149-1A2D37BC375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74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1011F46-9A21-4D15-9BB7-03233882F59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75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76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1A0A2016-821B-43D7-A5E0-62865EA011E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C1D0D04-13D0-4057-894C-124E51B3657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81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82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F3D108C-70B0-4F47-A1D3-AE86ED4D26C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84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85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de-AT" sz="20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Masses of the black holes are plausible???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213F7B9-9978-4D9F-9CAB-D1526314AB5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87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6A7B5BE-8498-4057-82EE-09314A44918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88" name="TextShape 3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4A57249-1C42-4C21-85E7-BC45B7E0B12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89" name="PlaceHolder 4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90" name="PlaceHolder 5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3245CD3-F6F6-47EB-96E4-FC0C38A59D4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92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C33BBDD-5432-4770-A1BD-5AC1F8A6A0E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93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94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390B03C-4AF0-4A7D-8D4F-4CB2A346928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96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7938445-7F0F-458E-8490-7CB79972EFB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97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98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DEF17ED-319C-42AD-AE3F-203E1155FE0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33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15FB4F1E-0EDC-44FA-9BFA-195D86E58F0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34" name="TextShape 3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98307CB-79C2-4CB9-BCF4-DEE719F4E81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35" name="PlaceHolder 4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36" name="PlaceHolder 5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FD6A74A-8B8C-4E52-B9D4-DE5985FCA26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00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1DE831C-ABD7-48C7-8240-2FDA5581FD2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02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40CE58F-B876-47DE-A447-F074B180255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04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C08EE4A-5992-42EC-8544-83665E9ADD3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391C96C-7463-409A-BBC0-302C6BE739B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0BEDC92-773F-4FC1-BB0F-DA0FAA4F7FB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11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12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E945779-F44A-43CB-BC13-94B80337015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15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E760C85-0E97-4347-BDA1-91DEFABB1CA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18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DAAF177-968E-4EDD-BE38-B8ECD9A10AA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B804162-94C6-41CD-B818-0CFD308EF35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23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C23BCC3-18B4-4D61-8FDF-9A0BD6324D2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25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4E0FF5B-BA67-4D30-8CFF-7D6DFB52E79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27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4055F3C-C23C-4BA9-8196-A6E4B7A0B63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28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29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CAAC22F-2478-4974-8224-F039CF6D162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31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AADFAE7-8A9C-4630-8D85-64B606FEB37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33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AF3A317-6DF0-4AF1-81C3-04BE6650C9F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38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B669CE3-3364-4735-848D-74F4F21C0AA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39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40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C83E8C8-8DF6-445C-BB09-FE63AA6CF18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35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2C99172-78EE-4F20-A221-E011F1E3023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36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37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1B630A6-2CDB-4428-B8C6-D215874C247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39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ED2DB95-F3B7-4C6A-8127-1B3D33999F2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41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81B77F7-5C30-4605-B43A-8371BFA434F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43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76EE9BE-B13C-4297-8A6D-4C193612907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44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45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DA5DF97-79B8-49B8-9625-6D6A344CB63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4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48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35E68E8-7014-4433-8CD0-DB045A673AD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50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51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32F0282-D999-40CC-BAC3-5EDE8C0BA39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54" name="PlaceHolder 3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B9A7373-CD63-406A-9E62-F5B094872CF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56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D01D2C37-7E21-4711-93AD-4EB0E695702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57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58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F165F98-CA20-4481-9054-AFA7AEB834E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60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1A906B9-5C13-4559-A888-06A568DAE8A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61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62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534D1D1-2C64-46AB-A034-0D00C535A82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42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CBBEC7E-59D8-4844-AC71-CAED356954C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44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6206CBD-9544-4516-BF9F-664969D21C4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64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F673E22-FAD0-4DB6-BDD1-7086203BE02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65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66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7CC5623-EF50-4138-98C0-6798FB9E57B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68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C835A65-7CA4-4818-A528-32D2734141F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70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5F34060-038F-469B-80A0-F1A69D21B3E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72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01D0660-CAB0-47B8-95C9-BB6C8F65F49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73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74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1FAAABE-783D-4E95-BFA9-69C07DA28B0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76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0F11DFA-865C-42C4-B96B-343D0A6D197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1077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1078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9755CF9-82E0-4E1C-A854-599711A7B11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46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FD6340D-5763-4528-BF4C-FC4A67630CF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48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28EDA74-8900-49D4-BE0D-B551BE89DCF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50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64EF5DF-AAB6-4234-8DD2-3083C405296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51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52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CF5ADA9-8510-46FC-879F-5926F32CE5E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54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4EF28D5-E5C5-497E-AFB9-9697A0606E3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56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54218BA-8A2B-453E-B090-0050C58E0C8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58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EA871E8-A712-4D36-9120-A7DA657D867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60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TextShape 1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7534154-CF09-4B18-AA36-6F9541B47BD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62" name="TextShape 2"/>
          <p:cNvSpPr txBox="1"/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FAA424D-95FC-43CA-8FCF-060487D7A6A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1720"/>
          </a:xfrm>
          <a:prstGeom prst="rect">
            <a:avLst/>
          </a:prstGeom>
        </p:spPr>
      </p:sp>
      <p:sp>
        <p:nvSpPr>
          <p:cNvPr id="964" name="PlaceHolder 4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 anchorCtr="1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endParaRPr b="0" lang="en-US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Second level</a:t>
            </a:r>
            <a:endParaRPr b="0" lang="en-US" sz="24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Third level</a:t>
            </a:r>
            <a:endParaRPr b="0" lang="en-US" sz="2000" spc="-1" strike="noStrike"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Fourth level</a:t>
            </a:r>
            <a:endParaRPr b="0" lang="en-US" sz="1800" spc="-1" strike="noStrike"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64D1F2A8-AFBD-4459-A4C5-6C8A58B7761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1160" cy="132408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title"/>
          </p:nvPr>
        </p:nvSpPr>
        <p:spPr>
          <a:xfrm>
            <a:off x="4286160" y="816120"/>
            <a:ext cx="5102280" cy="4030560"/>
          </a:xfrm>
          <a:prstGeom prst="rect">
            <a:avLst/>
          </a:prstGeom>
        </p:spPr>
        <p:txBody>
          <a:bodyPr lIns="0" rIns="0" tIns="0" bIns="0" anchorCtr="1">
            <a:norm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1160" cy="3151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D03DCDF4-A416-4B18-813C-997E1747EF0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vert="ver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endParaRPr b="0" lang="en-US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Second level</a:t>
            </a:r>
            <a:endParaRPr b="0" lang="en-US" sz="24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Third level</a:t>
            </a:r>
            <a:endParaRPr b="0" lang="en-US" sz="2000" spc="-1" strike="noStrike"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Fourth level</a:t>
            </a:r>
            <a:endParaRPr b="0" lang="en-US" sz="1800" spc="-1" strike="noStrike"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2B0EA4BC-ABDA-4689-A21E-F78741ECB3B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7308720" y="225360"/>
            <a:ext cx="2266920" cy="4389480"/>
          </a:xfrm>
          <a:prstGeom prst="rect">
            <a:avLst/>
          </a:prstGeom>
        </p:spPr>
        <p:txBody>
          <a:bodyPr lIns="0" rIns="0" tIns="0" bIns="0" anchor="ctr" anchorCtr="1" vert="vert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503280" y="225360"/>
            <a:ext cx="6653160" cy="4389480"/>
          </a:xfrm>
          <a:prstGeom prst="rect">
            <a:avLst/>
          </a:prstGeom>
        </p:spPr>
        <p:txBody>
          <a:bodyPr lIns="0" rIns="0" tIns="0" bIns="0" vert="vert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endParaRPr b="0" lang="en-US" sz="3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Second level</a:t>
            </a:r>
            <a:endParaRPr b="0" lang="en-US" sz="2400" spc="-1" strike="noStrike"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Third level</a:t>
            </a:r>
            <a:endParaRPr b="0" lang="en-US" sz="2000" spc="-1" strike="noStrike"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Fourth level</a:t>
            </a:r>
            <a:endParaRPr b="0" lang="en-US" sz="1800" spc="-1" strike="noStrike"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Fifth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0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64652B0C-CA9A-4414-98B6-9BF094ED0B0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60360" y="928800"/>
            <a:ext cx="7559640" cy="197316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Click to edit Master title style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A9519EC3-4473-4E70-B0B5-DA4492A89D2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Ctr="1">
            <a:normAutofit/>
          </a:bodyPr>
          <a:p>
            <a:pPr algn="ctr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Second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Third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Fourth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Fifth level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4C3E5947-0147-4666-B3FF-A5D3EACEB6D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87240" y="1414440"/>
            <a:ext cx="8694720" cy="235728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Click to edit Master title style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7240" y="3794040"/>
            <a:ext cx="8694720" cy="1241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98989"/>
                </a:solidFill>
                <a:latin typeface="Arial"/>
                <a:ea typeface="Noto Sans CJK SC Regular"/>
              </a:rPr>
              <a:t>Edit Master text styles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4DA81C0C-7C5C-4D8B-98CD-DBFAD335BE5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title"/>
          </p:nvPr>
        </p:nvSpPr>
        <p:spPr>
          <a:xfrm>
            <a:off x="503280" y="1327320"/>
            <a:ext cx="4459320" cy="3287880"/>
          </a:xfrm>
          <a:prstGeom prst="rect">
            <a:avLst/>
          </a:prstGeom>
        </p:spPr>
        <p:txBody>
          <a:bodyPr lIns="0" rIns="0" tIns="0" bIns="0" anchorCtr="1">
            <a:normAutofit/>
          </a:bodyPr>
          <a:p>
            <a:pPr algn="ctr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Second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Third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Fourth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Fifth level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title"/>
          </p:nvPr>
        </p:nvSpPr>
        <p:spPr>
          <a:xfrm>
            <a:off x="5114880" y="1327320"/>
            <a:ext cx="4460760" cy="3287880"/>
          </a:xfrm>
          <a:prstGeom prst="rect">
            <a:avLst/>
          </a:prstGeom>
        </p:spPr>
        <p:txBody>
          <a:bodyPr lIns="0" rIns="0" tIns="0" bIns="0" anchorCtr="1">
            <a:normAutofit/>
          </a:bodyPr>
          <a:p>
            <a:pPr algn="ctr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Second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Third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Fourth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Fifth level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E4D503CF-A1B8-4866-A4B7-CC8ADF9E17C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93720" y="301680"/>
            <a:ext cx="8694720" cy="109692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93720" y="1390680"/>
            <a:ext cx="4265640" cy="68112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title"/>
          </p:nvPr>
        </p:nvSpPr>
        <p:spPr>
          <a:xfrm>
            <a:off x="693720" y="2071800"/>
            <a:ext cx="4265640" cy="3046320"/>
          </a:xfrm>
          <a:prstGeom prst="rect">
            <a:avLst/>
          </a:prstGeom>
        </p:spPr>
        <p:txBody>
          <a:bodyPr lIns="0" rIns="0" tIns="0" bIns="0" anchorCtr="1">
            <a:normAutofit/>
          </a:bodyPr>
          <a:p>
            <a:pPr algn="ctr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Second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Third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Fourth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Fifth level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03720" y="1390680"/>
            <a:ext cx="4284720" cy="68112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spcBef>
                <a:spcPts val="1414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title"/>
          </p:nvPr>
        </p:nvSpPr>
        <p:spPr>
          <a:xfrm>
            <a:off x="5103720" y="2071800"/>
            <a:ext cx="4284720" cy="3046320"/>
          </a:xfrm>
          <a:prstGeom prst="rect">
            <a:avLst/>
          </a:prstGeom>
        </p:spPr>
        <p:txBody>
          <a:bodyPr lIns="0" rIns="0" tIns="0" bIns="0" anchorCtr="1">
            <a:normAutofit/>
          </a:bodyPr>
          <a:p>
            <a:pPr algn="ctr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Second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Third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Fourth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Fifth level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8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67E99985-552D-4A0B-A033-89D8257A016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Click to edit Master title style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29159F8E-2E49-421A-93C7-654C88535B2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113400" y="5280120"/>
            <a:ext cx="9826560" cy="351360"/>
          </a:xfrm>
          <a:custGeom>
            <a:avLst/>
            <a:gdLst/>
            <a:ahLst/>
            <a:rect l="l" t="t" r="r" b="b"/>
            <a:pathLst>
              <a:path w="603496" h="21600">
                <a:moveTo>
                  <a:pt x="3600" y="0"/>
                </a:moveTo>
                <a:lnTo>
                  <a:pt x="0" y="18000"/>
                </a:lnTo>
                <a:lnTo>
                  <a:pt x="599896" y="21600"/>
                </a:lnTo>
                <a:lnTo>
                  <a:pt x="603496" y="3600"/>
                </a:lnTo>
                <a:close/>
              </a:path>
            </a:pathLst>
          </a:custGeom>
          <a:gradFill rotWithShape="0">
            <a:gsLst>
              <a:gs pos="0">
                <a:srgbClr val="83d3ff"/>
              </a:gs>
              <a:gs pos="100000">
                <a:srgbClr val="b5e2ff"/>
              </a:gs>
            </a:gsLst>
            <a:lin ang="0"/>
          </a:gradFill>
          <a:ln w="12600">
            <a:solidFill>
              <a:srgbClr val="41719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PlaceHolder 2"/>
          <p:cNvSpPr>
            <a:spLocks noGrp="1"/>
          </p:cNvSpPr>
          <p:nvPr>
            <p:ph type="ftr"/>
          </p:nvPr>
        </p:nvSpPr>
        <p:spPr>
          <a:xfrm>
            <a:off x="249840" y="5343840"/>
            <a:ext cx="5469480" cy="3906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/>
          </p:nvPr>
        </p:nvSpPr>
        <p:spPr>
          <a:xfrm>
            <a:off x="7428600" y="532692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4E0F6899-A13B-4F7E-9B96-258D22B76A3D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113400" y="102240"/>
            <a:ext cx="9826560" cy="351360"/>
          </a:xfrm>
          <a:custGeom>
            <a:avLst/>
            <a:gdLst/>
            <a:ahLst/>
            <a:rect l="l" t="t" r="r" b="b"/>
            <a:pathLst>
              <a:path w="603496" h="21600">
                <a:moveTo>
                  <a:pt x="3600" y="0"/>
                </a:moveTo>
                <a:lnTo>
                  <a:pt x="0" y="18000"/>
                </a:lnTo>
                <a:lnTo>
                  <a:pt x="599896" y="21600"/>
                </a:lnTo>
                <a:lnTo>
                  <a:pt x="603496" y="3600"/>
                </a:lnTo>
                <a:close/>
              </a:path>
            </a:pathLst>
          </a:custGeom>
          <a:gradFill rotWithShape="0">
            <a:gsLst>
              <a:gs pos="0">
                <a:srgbClr val="83d3ff"/>
              </a:gs>
              <a:gs pos="100000">
                <a:srgbClr val="b5e2ff"/>
              </a:gs>
            </a:gsLst>
            <a:lin ang="10800000"/>
          </a:gradFill>
          <a:ln w="12600">
            <a:solidFill>
              <a:srgbClr val="41719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PlaceHolder 5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 anchorCtr="1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6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93720" y="378000"/>
            <a:ext cx="3251160" cy="132408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Click to edit Master title style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title"/>
          </p:nvPr>
        </p:nvSpPr>
        <p:spPr>
          <a:xfrm>
            <a:off x="4286160" y="816120"/>
            <a:ext cx="5102280" cy="4030560"/>
          </a:xfrm>
          <a:prstGeom prst="rect">
            <a:avLst/>
          </a:prstGeom>
        </p:spPr>
        <p:txBody>
          <a:bodyPr lIns="0" rIns="0" tIns="0" bIns="0" anchorCtr="1">
            <a:normAutofit/>
          </a:bodyPr>
          <a:p>
            <a:pPr algn="ctr">
              <a:lnSpc>
                <a:spcPct val="100000"/>
              </a:lnSpc>
              <a:spcBef>
                <a:spcPts val="1414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Second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Third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Fourth level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Fifth level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93720" y="1701720"/>
            <a:ext cx="3251160" cy="3151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Edit Master text styles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E13B2686-B6BD-42C8-AFFC-2E52D942345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92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s://gcn.gsfc.nasa.gov/gcn3/24045.gcn3" TargetMode="External"/><Relationship Id="rId3" Type="http://schemas.openxmlformats.org/officeDocument/2006/relationships/hyperlink" Target="https://www.gw-openscience.org/alerts/" TargetMode="External"/><Relationship Id="rId4" Type="http://schemas.openxmlformats.org/officeDocument/2006/relationships/hyperlink" Target="https://www.gw-openscience.org/alerts/" TargetMode="External"/><Relationship Id="rId5" Type="http://schemas.openxmlformats.org/officeDocument/2006/relationships/slideLayout" Target="../slideLayouts/slideLayout92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hyperlink" Target="http://www.esa.int/Science_Exploration/Space_Science/Integral_sets_limits_on_gamma_rays_from_merging_black_holes" TargetMode="External"/><Relationship Id="rId5" Type="http://schemas.openxmlformats.org/officeDocument/2006/relationships/slideLayout" Target="../slideLayouts/slideLayout92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eventhorizontelescope.org/blog/first-ever-image-black-hole-published-event-horizon-telescope-collaboration" TargetMode="External"/><Relationship Id="rId2" Type="http://schemas.openxmlformats.org/officeDocument/2006/relationships/image" Target="../media/image34.png"/><Relationship Id="rId3" Type="http://schemas.openxmlformats.org/officeDocument/2006/relationships/hyperlink" Target="https://eventhorizontelescope.org/press-release-april-10-2019-astronomers-capture-first-image-black-hole" TargetMode="External"/><Relationship Id="rId4" Type="http://schemas.openxmlformats.org/officeDocument/2006/relationships/slideLayout" Target="../slideLayouts/slideLayout92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jpeg"/><Relationship Id="rId5" Type="http://schemas.openxmlformats.org/officeDocument/2006/relationships/image" Target="../media/image41.png"/><Relationship Id="rId6" Type="http://schemas.openxmlformats.org/officeDocument/2006/relationships/image" Target="../media/image42.jpeg"/><Relationship Id="rId7" Type="http://schemas.openxmlformats.org/officeDocument/2006/relationships/image" Target="../media/image43.png"/><Relationship Id="rId8" Type="http://schemas.openxmlformats.org/officeDocument/2006/relationships/image" Target="../media/image44.jpeg"/><Relationship Id="rId9" Type="http://schemas.openxmlformats.org/officeDocument/2006/relationships/image" Target="../media/image45.jpeg"/><Relationship Id="rId10" Type="http://schemas.openxmlformats.org/officeDocument/2006/relationships/image" Target="../media/image46.png"/><Relationship Id="rId11" Type="http://schemas.openxmlformats.org/officeDocument/2006/relationships/slideLayout" Target="../slideLayouts/slideLayout9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jpeg"/><Relationship Id="rId3" Type="http://schemas.openxmlformats.org/officeDocument/2006/relationships/slideLayout" Target="../slideLayouts/slideLayout92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92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arxiv.org/pdf/1710.05833.pdf" TargetMode="External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92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92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hyperlink" Target="https://www.ligo.org/science/Publication-O2BBHPop/flyer.pdf" TargetMode="External"/><Relationship Id="rId3" Type="http://schemas.openxmlformats.org/officeDocument/2006/relationships/slideLayout" Target="../slideLayouts/slideLayout92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92.xml"/><Relationship Id="rId5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92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hyperlink" Target="https://www.ligo.org/science/Publication-O2BBHPop/index.php" TargetMode="External"/><Relationship Id="rId4" Type="http://schemas.openxmlformats.org/officeDocument/2006/relationships/slideLayout" Target="../slideLayouts/slideLayout92.xml"/><Relationship Id="rId5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://www.esa.int/Science_Exploration/Space_Science/A_unique_experiment_to_explore_black_holes" TargetMode="External"/><Relationship Id="rId2" Type="http://schemas.openxmlformats.org/officeDocument/2006/relationships/image" Target="../media/image68.png"/><Relationship Id="rId3" Type="http://schemas.openxmlformats.org/officeDocument/2006/relationships/hyperlink" Target="https://www.elisascience.org/files/publications/LISA_L3_20170120.pdf" TargetMode="External"/><Relationship Id="rId4" Type="http://schemas.openxmlformats.org/officeDocument/2006/relationships/image" Target="../media/image69.jpeg"/><Relationship Id="rId5" Type="http://schemas.openxmlformats.org/officeDocument/2006/relationships/image" Target="../media/image70.jpeg"/><Relationship Id="rId6" Type="http://schemas.openxmlformats.org/officeDocument/2006/relationships/image" Target="../media/image71.jpeg"/><Relationship Id="rId7" Type="http://schemas.openxmlformats.org/officeDocument/2006/relationships/slideLayout" Target="../slideLayouts/slideLayout92.xml"/><Relationship Id="rId8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://www.esa.int/Science_Exploration/Space_Science/A_unique_experiment_to_explore_black_holes" TargetMode="External"/><Relationship Id="rId2" Type="http://schemas.openxmlformats.org/officeDocument/2006/relationships/image" Target="../media/image72.png"/><Relationship Id="rId3" Type="http://schemas.openxmlformats.org/officeDocument/2006/relationships/hyperlink" Target="https://www.elisascience.org/files/publications/LISA_L3_20170120.pdf" TargetMode="External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92.xml"/><Relationship Id="rId6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hyperlink" Target="http://www.esa.int/Science_Exploration/Space_Science/A_unique_experiment_to_explore_black_holes" TargetMode="External"/><Relationship Id="rId3" Type="http://schemas.openxmlformats.org/officeDocument/2006/relationships/slideLayout" Target="../slideLayouts/slideLayout92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9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hyperlink" Target="https://arxiv.org/pdf/1806.06979.pdf" TargetMode="External"/><Relationship Id="rId3" Type="http://schemas.openxmlformats.org/officeDocument/2006/relationships/slideLayout" Target="../slideLayouts/slideLayout9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hyperlink" Target="https://arxiv.org/pdf/1710.05835.pdf" TargetMode="External"/><Relationship Id="rId4" Type="http://schemas.openxmlformats.org/officeDocument/2006/relationships/hyperlink" Target="https://arxiv.org/pdf/1903.07603.pdf" TargetMode="External"/><Relationship Id="rId5" Type="http://schemas.openxmlformats.org/officeDocument/2006/relationships/slideLayout" Target="../slideLayouts/slideLayout92.xml"/><Relationship Id="rId6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hyperlink" Target="https://sci.esa.int/web/planck/-/60504-measurements-of-the-hubble-constant" TargetMode="External"/><Relationship Id="rId5" Type="http://schemas.openxmlformats.org/officeDocument/2006/relationships/image" Target="../media/image82.jpeg"/><Relationship Id="rId6" Type="http://schemas.openxmlformats.org/officeDocument/2006/relationships/hyperlink" Target="https://www.theguardian.com/science/2019/nov/02/hubble-constant-mystery-that-keeps-getting-bigger-estimate-rate-expansion-universe-cosmology-cepheid" TargetMode="External"/><Relationship Id="rId7" Type="http://schemas.openxmlformats.org/officeDocument/2006/relationships/hyperlink" Target="https://arxiv.org/pdf/1710.05835.pdf" TargetMode="External"/><Relationship Id="rId8" Type="http://schemas.openxmlformats.org/officeDocument/2006/relationships/hyperlink" Target="https://arxiv.org/pdf/1903.07603.pdf" TargetMode="External"/><Relationship Id="rId9" Type="http://schemas.openxmlformats.org/officeDocument/2006/relationships/slideLayout" Target="../slideLayouts/slideLayout92.xml"/><Relationship Id="rId10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arxiv.org/abs/1703.00187" TargetMode="External"/><Relationship Id="rId2" Type="http://schemas.openxmlformats.org/officeDocument/2006/relationships/hyperlink" Target="https://www.tat.physik.uni-tuebingen.de/~kokkotas/Teaching/NS.BH.GW_files/GW_Physics.pdf" TargetMode="External"/><Relationship Id="rId3" Type="http://schemas.openxmlformats.org/officeDocument/2006/relationships/slideLayout" Target="../slideLayouts/slideLayout92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92.xml"/><Relationship Id="rId5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hyperlink" Target="http://www.jb.man.ac.uk/distance/frontiers/pulsars/section1.html" TargetMode="External"/><Relationship Id="rId3" Type="http://schemas.openxmlformats.org/officeDocument/2006/relationships/image" Target="../media/image88.jpe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92.xml"/><Relationship Id="rId6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slideLayout" Target="../slideLayouts/slideLayout92.xml"/><Relationship Id="rId5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9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hyperlink" Target="https://arxiv.org/abs/1903.07603" TargetMode="External"/><Relationship Id="rId3" Type="http://schemas.openxmlformats.org/officeDocument/2006/relationships/slideLayout" Target="../slideLayouts/slideLayout9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://users.math.cas.cz/~krizek/cosmol/pdf/E21.pdf" TargetMode="External"/><Relationship Id="rId2" Type="http://schemas.openxmlformats.org/officeDocument/2006/relationships/slideLayout" Target="../slideLayouts/slideLayout9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92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hyperlink" Target="https://arxiv.org/pdf/1011.0718.pdf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92.xml"/><Relationship Id="rId10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92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gif"/><Relationship Id="rId3" Type="http://schemas.openxmlformats.org/officeDocument/2006/relationships/hyperlink" Target="http://www.tapir.caltech.edu/~teviet/Waves/gwave_details.html" TargetMode="External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92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ligo.caltech.edu/page/what-is-interferometer" TargetMode="Externa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92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0" y="-91440"/>
            <a:ext cx="10149480" cy="5793480"/>
          </a:xfrm>
          <a:prstGeom prst="rect">
            <a:avLst/>
          </a:prstGeom>
          <a:ln w="12600">
            <a:noFill/>
          </a:ln>
        </p:spPr>
      </p:pic>
      <p:sp>
        <p:nvSpPr>
          <p:cNvPr id="504" name="TextShape 1"/>
          <p:cNvSpPr txBox="1"/>
          <p:nvPr/>
        </p:nvSpPr>
        <p:spPr>
          <a:xfrm>
            <a:off x="182880" y="182880"/>
            <a:ext cx="9692640" cy="51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Overview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5" name="TextShape 2"/>
          <p:cNvSpPr txBox="1"/>
          <p:nvPr/>
        </p:nvSpPr>
        <p:spPr>
          <a:xfrm>
            <a:off x="822960" y="731520"/>
            <a:ext cx="8229600" cy="435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fff00"/>
                </a:solidFill>
                <a:latin typeface="Comic Sans MS"/>
                <a:ea typeface="Noto Sans CJK SC Regular"/>
              </a:rPr>
              <a:t>November 20</a:t>
            </a:r>
            <a:r>
              <a:rPr b="1" lang="en-US" sz="1848" spc="-1" strike="noStrike" baseline="30000">
                <a:solidFill>
                  <a:srgbClr val="ffff00"/>
                </a:solidFill>
                <a:latin typeface="Comic Sans MS"/>
                <a:ea typeface="Noto Sans CJK SC Regular"/>
              </a:rPr>
              <a:t>th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Gravitational Waves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Introduction to Dark Matter (history, evidences)</a:t>
            </a:r>
            <a:endParaRPr b="0" lang="en-US" sz="1600" spc="-1" strike="noStrike">
              <a:latin typeface="Arial"/>
            </a:endParaRPr>
          </a:p>
          <a:p>
            <a:pPr lvl="1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fff00"/>
                </a:solidFill>
                <a:latin typeface="Comic Sans MS"/>
                <a:ea typeface="Noto Sans CJK SC Regular"/>
              </a:rPr>
              <a:t>December 4</a:t>
            </a:r>
            <a:r>
              <a:rPr b="1" lang="en-US" sz="1848" spc="-1" strike="noStrike" baseline="30000">
                <a:solidFill>
                  <a:srgbClr val="ffff00"/>
                </a:solidFill>
                <a:latin typeface="Comic Sans MS"/>
                <a:ea typeface="Noto Sans CJK SC Regular"/>
              </a:rPr>
              <a:t>th</a:t>
            </a:r>
            <a:endParaRPr b="0" lang="en-US" sz="1600" spc="-1" strike="noStrike">
              <a:latin typeface="Arial"/>
            </a:endParaRPr>
          </a:p>
          <a:p>
            <a:pPr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AT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Dark Matter </a:t>
            </a:r>
            <a:r>
              <a:rPr b="0" lang="en-US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“Theory”</a:t>
            </a:r>
            <a:endParaRPr b="0" lang="en-US" sz="1600" spc="-1" strike="noStrike">
              <a:latin typeface="Arial"/>
            </a:endParaRPr>
          </a:p>
          <a:p>
            <a:pPr lvl="2" marL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Cosmology, History of the Universe, </a:t>
            </a:r>
            <a:r>
              <a:rPr b="0" lang="el-GR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Λ</a:t>
            </a:r>
            <a:r>
              <a:rPr b="0" lang="de-AT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CDM Cosmological Model</a:t>
            </a:r>
            <a:endParaRPr b="0" lang="en-US" sz="1600" spc="-1" strike="noStrike">
              <a:latin typeface="Arial"/>
            </a:endParaRPr>
          </a:p>
          <a:p>
            <a:pPr lvl="2" marL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Dark Matter in Cosmology</a:t>
            </a:r>
            <a:endParaRPr b="0" lang="en-US" sz="1600" spc="-1" strike="noStrike">
              <a:latin typeface="Arial"/>
            </a:endParaRPr>
          </a:p>
          <a:p>
            <a:pPr lvl="2" marL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Nucleosynthesis</a:t>
            </a:r>
            <a:endParaRPr b="0" lang="en-US" sz="1600" spc="-1" strike="noStrike">
              <a:latin typeface="Arial"/>
            </a:endParaRPr>
          </a:p>
          <a:p>
            <a:pPr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ffff00"/>
                </a:solidFill>
                <a:latin typeface="Comic Sans MS"/>
                <a:ea typeface="Noto Sans CJK SC Regular"/>
              </a:rPr>
              <a:t>December  11</a:t>
            </a:r>
            <a:r>
              <a:rPr b="1" lang="en-US" sz="1848" spc="-1" strike="noStrike" baseline="30000">
                <a:solidFill>
                  <a:srgbClr val="ffff00"/>
                </a:solidFill>
                <a:latin typeface="Comic Sans MS"/>
                <a:ea typeface="Noto Sans CJK SC Regular"/>
              </a:rPr>
              <a:t>th</a:t>
            </a:r>
            <a:r>
              <a:rPr b="1" lang="en-US" sz="1600" spc="-1" strike="noStrike">
                <a:solidFill>
                  <a:srgbClr val="ffff00"/>
                </a:solidFill>
                <a:latin typeface="Comic Sans MS"/>
                <a:ea typeface="Noto Sans CJK SC Regular"/>
              </a:rPr>
              <a:t> </a:t>
            </a:r>
            <a:r>
              <a:rPr b="1" lang="en-US" sz="1600" spc="-1" strike="noStrike">
                <a:solidFill>
                  <a:srgbClr val="ffff00"/>
                </a:solidFill>
                <a:latin typeface="Comic Sans MS"/>
                <a:ea typeface="Noto Sans CJK SC Regular"/>
              </a:rPr>
              <a:t>	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Dark Matter “Experiments”</a:t>
            </a:r>
            <a:endParaRPr b="0" lang="en-US" sz="1600" spc="-1" strike="noStrike">
              <a:latin typeface="Arial"/>
            </a:endParaRPr>
          </a:p>
          <a:p>
            <a:pPr lvl="2" marL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Phenomenology of Dark Matter</a:t>
            </a:r>
            <a:endParaRPr b="0" lang="en-US" sz="1600" spc="-1" strike="noStrike">
              <a:latin typeface="Arial"/>
            </a:endParaRPr>
          </a:p>
          <a:p>
            <a:pPr lvl="2" marL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600" spc="-1" strike="noStrike">
                <a:solidFill>
                  <a:srgbClr val="ffffff"/>
                </a:solidFill>
                <a:latin typeface="Comic Sans MS"/>
                <a:ea typeface="Noto Sans CJK SC Regular"/>
              </a:rPr>
              <a:t>Experimental Searches</a:t>
            </a:r>
            <a:endParaRPr b="0" lang="en-US" sz="16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737280" y="2783880"/>
            <a:ext cx="3780360" cy="2399760"/>
          </a:xfrm>
          <a:custGeom>
            <a:avLst/>
            <a:gdLst/>
            <a:ahLst/>
            <a:rect l="l" t="t" r="r" b="b"/>
            <a:pathLst>
              <a:path w="34025" h="21600">
                <a:moveTo>
                  <a:pt x="3600" y="0"/>
                </a:moveTo>
                <a:lnTo>
                  <a:pt x="0" y="18000"/>
                </a:lnTo>
                <a:lnTo>
                  <a:pt x="30425" y="21600"/>
                </a:lnTo>
                <a:lnTo>
                  <a:pt x="34025" y="3600"/>
                </a:lnTo>
                <a:close/>
              </a:path>
            </a:pathLst>
          </a:custGeom>
          <a:gradFill rotWithShape="0">
            <a:gsLst>
              <a:gs pos="0">
                <a:srgbClr val="b1cbe9"/>
              </a:gs>
              <a:gs pos="100000">
                <a:srgbClr val="a3c1e5"/>
              </a:gs>
            </a:gsLst>
            <a:lin ang="5400000"/>
          </a:gradFill>
          <a:ln w="6480">
            <a:solidFill>
              <a:srgbClr val="5b9b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2"/>
          <p:cNvSpPr/>
          <p:nvPr/>
        </p:nvSpPr>
        <p:spPr>
          <a:xfrm>
            <a:off x="4974120" y="1561320"/>
            <a:ext cx="3944160" cy="2445120"/>
          </a:xfrm>
          <a:custGeom>
            <a:avLst/>
            <a:gdLst/>
            <a:ahLst/>
            <a:rect l="l" t="t" r="r" b="b"/>
            <a:pathLst>
              <a:path w="34840" h="21600">
                <a:moveTo>
                  <a:pt x="3600" y="0"/>
                </a:moveTo>
                <a:lnTo>
                  <a:pt x="0" y="18000"/>
                </a:lnTo>
                <a:lnTo>
                  <a:pt x="31240" y="21600"/>
                </a:lnTo>
                <a:lnTo>
                  <a:pt x="34840" y="3600"/>
                </a:lnTo>
                <a:close/>
              </a:path>
            </a:pathLst>
          </a:custGeom>
          <a:gradFill rotWithShape="0">
            <a:gsLst>
              <a:gs pos="0">
                <a:srgbClr val="ffdd9c"/>
              </a:gs>
              <a:gs pos="100000">
                <a:srgbClr val="ffd78e"/>
              </a:gs>
            </a:gsLst>
            <a:lin ang="5400000"/>
          </a:gradFill>
          <a:ln w="6480">
            <a:solidFill>
              <a:srgbClr val="ffc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3"/>
          <p:cNvSpPr/>
          <p:nvPr/>
        </p:nvSpPr>
        <p:spPr>
          <a:xfrm>
            <a:off x="753120" y="560160"/>
            <a:ext cx="3748680" cy="2077560"/>
          </a:xfrm>
          <a:custGeom>
            <a:avLst/>
            <a:gdLst/>
            <a:ahLst/>
            <a:rect l="l" t="t" r="r" b="b"/>
            <a:pathLst>
              <a:path w="38971" h="21600">
                <a:moveTo>
                  <a:pt x="3600" y="0"/>
                </a:moveTo>
                <a:lnTo>
                  <a:pt x="0" y="18000"/>
                </a:lnTo>
                <a:lnTo>
                  <a:pt x="35371" y="21600"/>
                </a:lnTo>
                <a:lnTo>
                  <a:pt x="38971" y="3600"/>
                </a:lnTo>
                <a:close/>
              </a:path>
            </a:pathLst>
          </a:custGeom>
          <a:gradFill rotWithShape="0">
            <a:gsLst>
              <a:gs pos="0">
                <a:srgbClr val="b5d5a7"/>
              </a:gs>
              <a:gs pos="100000">
                <a:srgbClr val="aace99"/>
              </a:gs>
            </a:gsLst>
            <a:lin ang="5400000"/>
          </a:gradFill>
          <a:ln w="6480">
            <a:solidFill>
              <a:srgbClr val="70ad47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93" name="" descr=""/>
          <p:cNvPicPr/>
          <p:nvPr/>
        </p:nvPicPr>
        <p:blipFill>
          <a:blip r:embed="rId1"/>
          <a:srcRect l="9199" t="10710" r="0" b="0"/>
          <a:stretch/>
        </p:blipFill>
        <p:spPr>
          <a:xfrm>
            <a:off x="1137240" y="696600"/>
            <a:ext cx="2980800" cy="1649880"/>
          </a:xfrm>
          <a:prstGeom prst="rect">
            <a:avLst/>
          </a:prstGeom>
          <a:ln w="12600">
            <a:noFill/>
          </a:ln>
        </p:spPr>
      </p:pic>
      <p:pic>
        <p:nvPicPr>
          <p:cNvPr id="594" name="" descr=""/>
          <p:cNvPicPr/>
          <p:nvPr/>
        </p:nvPicPr>
        <p:blipFill>
          <a:blip r:embed="rId2"/>
          <a:srcRect l="5772" t="13699" r="0" b="0"/>
          <a:stretch/>
        </p:blipFill>
        <p:spPr>
          <a:xfrm>
            <a:off x="5238360" y="1776960"/>
            <a:ext cx="3415680" cy="1920240"/>
          </a:xfrm>
          <a:prstGeom prst="rect">
            <a:avLst/>
          </a:prstGeom>
          <a:ln w="12600">
            <a:noFill/>
          </a:ln>
        </p:spPr>
      </p:pic>
      <p:sp>
        <p:nvSpPr>
          <p:cNvPr id="595" name="TextShape 4"/>
          <p:cNvSpPr txBox="1"/>
          <p:nvPr/>
        </p:nvSpPr>
        <p:spPr>
          <a:xfrm>
            <a:off x="5068800" y="4115160"/>
            <a:ext cx="4719600" cy="126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+ KAGRA (Japan): “KAGRA to Join LIGO and Virgo in Hunt for Gravitational Waves news from 4</a:t>
            </a:r>
            <a:r>
              <a:rPr b="0" lang="en-US" sz="1848" spc="-1" strike="noStrike" baseline="30000">
                <a:solidFill>
                  <a:srgbClr val="000000"/>
                </a:solidFill>
                <a:latin typeface="Calibri"/>
                <a:ea typeface="Noto Sans CJK SC Regular"/>
              </a:rPr>
              <a:t>th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October 2019 ” , observation run from Dec. 2019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+ LIGO India (~2025)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6" name="TextShape 5"/>
          <p:cNvSpPr txBox="1"/>
          <p:nvPr/>
        </p:nvSpPr>
        <p:spPr>
          <a:xfrm>
            <a:off x="1620720" y="2283120"/>
            <a:ext cx="2377440" cy="37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Virgo (Pisa,Italy)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7" name="TextShape 6"/>
          <p:cNvSpPr txBox="1"/>
          <p:nvPr/>
        </p:nvSpPr>
        <p:spPr>
          <a:xfrm>
            <a:off x="5852160" y="3671280"/>
            <a:ext cx="3566160" cy="37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LIGO (Handford, USA)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8" name="" descr=""/>
          <p:cNvPicPr/>
          <p:nvPr/>
        </p:nvPicPr>
        <p:blipFill>
          <a:blip r:embed="rId3"/>
          <a:srcRect l="5115" t="7641" r="0" b="8286"/>
          <a:stretch/>
        </p:blipFill>
        <p:spPr>
          <a:xfrm>
            <a:off x="1098360" y="2948400"/>
            <a:ext cx="3058200" cy="1818360"/>
          </a:xfrm>
          <a:prstGeom prst="rect">
            <a:avLst/>
          </a:prstGeom>
          <a:ln w="12600">
            <a:noFill/>
          </a:ln>
        </p:spPr>
      </p:pic>
      <p:sp>
        <p:nvSpPr>
          <p:cNvPr id="599" name="TextShape 7"/>
          <p:cNvSpPr txBox="1"/>
          <p:nvPr/>
        </p:nvSpPr>
        <p:spPr>
          <a:xfrm>
            <a:off x="1346760" y="4773600"/>
            <a:ext cx="3566160" cy="37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LIGO (Livingstone, USA)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0" name="TextShape 8"/>
          <p:cNvSpPr txBox="1"/>
          <p:nvPr/>
        </p:nvSpPr>
        <p:spPr>
          <a:xfrm>
            <a:off x="148680" y="92160"/>
            <a:ext cx="97747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Interferometers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1" name="TextShape 9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2" name="TextShape 10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E0C16B19-5212-4444-B5D3-FAEFE21FC1A2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" descr=""/>
          <p:cNvPicPr/>
          <p:nvPr/>
        </p:nvPicPr>
        <p:blipFill>
          <a:blip r:embed="rId1"/>
          <a:stretch/>
        </p:blipFill>
        <p:spPr>
          <a:xfrm>
            <a:off x="182880" y="514800"/>
            <a:ext cx="9509760" cy="4697280"/>
          </a:xfrm>
          <a:prstGeom prst="rect">
            <a:avLst/>
          </a:prstGeom>
          <a:ln w="12600">
            <a:noFill/>
          </a:ln>
        </p:spPr>
      </p:pic>
      <p:sp>
        <p:nvSpPr>
          <p:cNvPr id="604" name="TextShape 1"/>
          <p:cNvSpPr txBox="1"/>
          <p:nvPr/>
        </p:nvSpPr>
        <p:spPr>
          <a:xfrm>
            <a:off x="148680" y="92160"/>
            <a:ext cx="97747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Interferometers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" name="TextShape 2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6" name="TextShape 3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8BD50A23-8962-4270-B275-34B772B4EAD5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8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825E0A10-BAB0-48A1-A1F3-C07DA3FD4FE1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609" name="Picture 2" descr="observing plan timeline"/>
          <p:cNvPicPr/>
          <p:nvPr/>
        </p:nvPicPr>
        <p:blipFill>
          <a:blip r:embed="rId1"/>
          <a:stretch/>
        </p:blipFill>
        <p:spPr>
          <a:xfrm>
            <a:off x="182880" y="640080"/>
            <a:ext cx="4285080" cy="2743560"/>
          </a:xfrm>
          <a:prstGeom prst="rect">
            <a:avLst/>
          </a:prstGeom>
          <a:ln w="12600">
            <a:noFill/>
          </a:ln>
        </p:spPr>
      </p:pic>
      <p:sp>
        <p:nvSpPr>
          <p:cNvPr id="610" name="TextShape 3"/>
          <p:cNvSpPr txBox="1"/>
          <p:nvPr/>
        </p:nvSpPr>
        <p:spPr>
          <a:xfrm>
            <a:off x="148680" y="92160"/>
            <a:ext cx="97747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Interferometers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1" name="CustomShape 4"/>
          <p:cNvSpPr/>
          <p:nvPr/>
        </p:nvSpPr>
        <p:spPr>
          <a:xfrm>
            <a:off x="2437560" y="3474720"/>
            <a:ext cx="274320" cy="548640"/>
          </a:xfrm>
          <a:custGeom>
            <a:avLst/>
            <a:gdLst/>
            <a:ahLst/>
            <a:rect l="0" t="0" r="r" b="b"/>
            <a:pathLst>
              <a:path w="764" h="1525">
                <a:moveTo>
                  <a:pt x="190" y="1524"/>
                </a:moveTo>
                <a:lnTo>
                  <a:pt x="190" y="381"/>
                </a:lnTo>
                <a:lnTo>
                  <a:pt x="0" y="381"/>
                </a:lnTo>
                <a:lnTo>
                  <a:pt x="381" y="0"/>
                </a:lnTo>
                <a:lnTo>
                  <a:pt x="763" y="381"/>
                </a:lnTo>
                <a:lnTo>
                  <a:pt x="572" y="381"/>
                </a:lnTo>
                <a:lnTo>
                  <a:pt x="572" y="1524"/>
                </a:lnTo>
                <a:lnTo>
                  <a:pt x="190" y="152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TextShape 5"/>
          <p:cNvSpPr txBox="1"/>
          <p:nvPr/>
        </p:nvSpPr>
        <p:spPr>
          <a:xfrm>
            <a:off x="150120" y="4114440"/>
            <a:ext cx="5669280" cy="591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LIGO Run O3 just restarted after ~1 month break 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KAGRA should be online by December 2019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3" name="TextShape 6"/>
          <p:cNvSpPr txBox="1"/>
          <p:nvPr/>
        </p:nvSpPr>
        <p:spPr>
          <a:xfrm>
            <a:off x="4735440" y="1018800"/>
            <a:ext cx="5149080" cy="4138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From </a:t>
            </a:r>
            <a:r>
              <a:rPr b="1" lang="en-US" sz="1200" spc="-1" strike="noStrike">
                <a:solidFill>
                  <a:srgbClr val="000000"/>
                </a:solidFill>
                <a:latin typeface="Calibri"/>
                <a:ea typeface="Noto Sans CJK SC Regular"/>
                <a:hlinkClick r:id="rId2"/>
              </a:rPr>
              <a:t>GCN Circular 24045</a:t>
            </a:r>
            <a:r>
              <a:rPr b="1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Our third observing run ("O3") began as scheduled on 2019 April 1 at 15:00 UTC.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[…]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As of April 2 20:00 UTC, we have configured our low-latency analysis pipeline to </a:t>
            </a:r>
            <a:r>
              <a:rPr b="1" i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send public alerts for significant gravitational-wave transient candidates that are detected in coincidence across two or more gravitational-wave detectors.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Automated Preliminary GCN Notices will be sent immediately without any human intervention. Shortly afterward, they will be vetted by an LSC/Virgo rapid response team and either confirmed with an Initial GCN Notice and Circular, or withdrawn with a Retraction.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Retraction notices may be issued more frequently over the next few weeks as our understanding of the instrumental background improves.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[…]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1a1ad6"/>
                </a:solidFill>
                <a:latin typeface="Calibri"/>
                <a:ea typeface="Noto Sans CJK SC Regular"/>
              </a:rPr>
              <a:t>This marks the beginning of the era of public alerts for the field of gravitational-wave astronomy.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4" name="CustomShape 7"/>
          <p:cNvSpPr/>
          <p:nvPr/>
        </p:nvSpPr>
        <p:spPr>
          <a:xfrm>
            <a:off x="6875640" y="406440"/>
            <a:ext cx="373320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  <a:hlinkClick r:id="rId3"/>
              </a:rPr>
              <a:t>https://www.gw-openscience.org/alerts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  <a:hlinkClick r:id="rId4"/>
              </a:rPr>
              <a:t>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5" name="CustomShape 8"/>
          <p:cNvSpPr/>
          <p:nvPr/>
        </p:nvSpPr>
        <p:spPr>
          <a:xfrm rot="5400000">
            <a:off x="6000480" y="4320360"/>
            <a:ext cx="191160" cy="554400"/>
          </a:xfrm>
          <a:custGeom>
            <a:avLst/>
            <a:gdLst/>
            <a:ahLst/>
            <a:rect l="0" t="0" r="r" b="b"/>
            <a:pathLst>
              <a:path w="533" h="1542">
                <a:moveTo>
                  <a:pt x="133" y="1541"/>
                </a:moveTo>
                <a:lnTo>
                  <a:pt x="133" y="491"/>
                </a:lnTo>
                <a:lnTo>
                  <a:pt x="0" y="491"/>
                </a:lnTo>
                <a:lnTo>
                  <a:pt x="266" y="0"/>
                </a:lnTo>
                <a:lnTo>
                  <a:pt x="532" y="491"/>
                </a:lnTo>
                <a:lnTo>
                  <a:pt x="399" y="491"/>
                </a:lnTo>
                <a:lnTo>
                  <a:pt x="399" y="1541"/>
                </a:lnTo>
                <a:lnTo>
                  <a:pt x="133" y="154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TextShape 9"/>
          <p:cNvSpPr txBox="1"/>
          <p:nvPr/>
        </p:nvSpPr>
        <p:spPr>
          <a:xfrm>
            <a:off x="6482520" y="4404240"/>
            <a:ext cx="3341880" cy="578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+ Multimessenger Astronomy</a:t>
            </a:r>
            <a:endParaRPr b="0" lang="en-US" sz="16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first event: GW150914 (BBH, Binary Black Holes)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8" name="TextShape 2"/>
          <p:cNvSpPr txBox="1"/>
          <p:nvPr/>
        </p:nvSpPr>
        <p:spPr>
          <a:xfrm>
            <a:off x="52200" y="609480"/>
            <a:ext cx="438516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Simultaneous observation of a transient gravitation wave signal by the two LIGO observatories on September 14, 2015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First direct detection of gravitational waves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First observation of a binary black hole merger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Probability of fake signal: 1/203.000 years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Over 0.2 s, the frequency increases from 35-&gt;150 Hz and the amplitude reaches a peak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19" name="Picture 6" descr=""/>
          <p:cNvPicPr/>
          <p:nvPr/>
        </p:nvPicPr>
        <p:blipFill>
          <a:blip r:embed="rId1"/>
          <a:srcRect l="0" t="0" r="0" b="4126"/>
          <a:stretch/>
        </p:blipFill>
        <p:spPr>
          <a:xfrm>
            <a:off x="4437360" y="655920"/>
            <a:ext cx="5353560" cy="4087440"/>
          </a:xfrm>
          <a:prstGeom prst="rect">
            <a:avLst/>
          </a:prstGeom>
          <a:ln w="12600">
            <a:noFill/>
          </a:ln>
        </p:spPr>
      </p:pic>
      <p:sp>
        <p:nvSpPr>
          <p:cNvPr id="620" name="TextShape 3"/>
          <p:cNvSpPr txBox="1"/>
          <p:nvPr/>
        </p:nvSpPr>
        <p:spPr>
          <a:xfrm>
            <a:off x="6467400" y="4802400"/>
            <a:ext cx="2802960" cy="261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Time (s) from 09:50:45 UTC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21" name="TextShape 4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22" name="TextShape 5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E28888F0-0619-4EDA-A761-F6B59482BAEB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Picture 3" descr=""/>
          <p:cNvPicPr/>
          <p:nvPr/>
        </p:nvPicPr>
        <p:blipFill>
          <a:blip r:embed="rId1"/>
          <a:stretch/>
        </p:blipFill>
        <p:spPr>
          <a:xfrm>
            <a:off x="77760" y="903600"/>
            <a:ext cx="5371200" cy="3499560"/>
          </a:xfrm>
          <a:prstGeom prst="rect">
            <a:avLst/>
          </a:prstGeom>
          <a:ln w="12600">
            <a:noFill/>
          </a:ln>
        </p:spPr>
      </p:pic>
      <p:sp>
        <p:nvSpPr>
          <p:cNvPr id="624" name="TextShape 1"/>
          <p:cNvSpPr txBox="1"/>
          <p:nvPr/>
        </p:nvSpPr>
        <p:spPr>
          <a:xfrm>
            <a:off x="5481000" y="702000"/>
            <a:ext cx="4299840" cy="4993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Instrumental noise converted to strain amplitude of the instrument close to the time of detection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Peaks correspond to calibration lines, vibration modes of suspension fibers, power grid harmonics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No environmental disturbances measured by surrounding instruments (seismometers, accelerometers, microphones, magnetometers, radio receivers, weather sensors, ac-power lines monitors, cosmic-rays detectors), fluctuations estimated below 6% of total GW strain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GWs are searched in the data of the two detectors were the events are compatible with the GW propagation time H1&lt;-&gt;L1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( Note that GW themselves constitute a background for the measurements)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25" name="TextShape 2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first event: GW150914 (BBH, Binary Black Holes)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6" name="TextShape 3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27" name="TextShape 4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1BFF29DB-F188-44A5-9E1D-9E79959AACFD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Picture 5" descr=""/>
          <p:cNvPicPr/>
          <p:nvPr/>
        </p:nvPicPr>
        <p:blipFill>
          <a:blip r:embed="rId1"/>
          <a:stretch/>
        </p:blipFill>
        <p:spPr>
          <a:xfrm>
            <a:off x="148680" y="582840"/>
            <a:ext cx="2973960" cy="2907720"/>
          </a:xfrm>
          <a:prstGeom prst="rect">
            <a:avLst/>
          </a:prstGeom>
          <a:ln w="12600">
            <a:noFill/>
          </a:ln>
        </p:spPr>
      </p:pic>
      <p:sp>
        <p:nvSpPr>
          <p:cNvPr id="629" name="CustomShape 1"/>
          <p:cNvSpPr/>
          <p:nvPr/>
        </p:nvSpPr>
        <p:spPr>
          <a:xfrm>
            <a:off x="3122640" y="375480"/>
            <a:ext cx="3952080" cy="379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Possible explanation: coalescence of black holes, i.e. their orbital inspiral and merger and final BH ringdown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Source distance: 410+160 −180 Mpc (redshift z =0.09</a:t>
            </a:r>
            <a:r>
              <a:rPr b="0" lang="en-US" sz="1617" spc="-1" strike="noStrike" baseline="30000">
                <a:solidFill>
                  <a:srgbClr val="000000"/>
                </a:solidFill>
                <a:latin typeface="Calibri"/>
                <a:ea typeface="Noto Sans CJK SC Regular"/>
              </a:rPr>
              <a:t>+0.03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r>
              <a:rPr b="0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−0.04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).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Initial black hole masses 36</a:t>
            </a:r>
            <a:r>
              <a:rPr b="0" lang="en-US" sz="1617" spc="-1" strike="noStrike" baseline="20000">
                <a:solidFill>
                  <a:srgbClr val="000000"/>
                </a:solidFill>
                <a:latin typeface="Calibri"/>
                <a:ea typeface="Noto Sans CJK SC Regular"/>
              </a:rPr>
              <a:t>+5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r>
              <a:rPr b="0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−4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M</a:t>
            </a:r>
            <a:r>
              <a:rPr b="0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 ⊙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and 29</a:t>
            </a:r>
            <a:r>
              <a:rPr b="0" lang="en-US" sz="1617" spc="-1" strike="noStrike" baseline="30000">
                <a:solidFill>
                  <a:srgbClr val="000000"/>
                </a:solidFill>
                <a:latin typeface="Calibri"/>
                <a:ea typeface="Noto Sans CJK SC Regular"/>
              </a:rPr>
              <a:t>+4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r>
              <a:rPr b="0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−4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M⊙, and the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Final BH mass is 62</a:t>
            </a:r>
            <a:r>
              <a:rPr b="0" lang="en-US" sz="1617" spc="-1" strike="noStrike" baseline="30000">
                <a:solidFill>
                  <a:srgbClr val="000000"/>
                </a:solidFill>
                <a:latin typeface="Calibri"/>
                <a:ea typeface="Noto Sans CJK SC Regular"/>
              </a:rPr>
              <a:t>+4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r>
              <a:rPr b="0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−4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M</a:t>
            </a:r>
            <a:r>
              <a:rPr b="0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 ⊙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Energy of 3.0</a:t>
            </a:r>
            <a:r>
              <a:rPr b="0" lang="en-US" sz="1617" spc="-1" strike="noStrike" baseline="30000">
                <a:solidFill>
                  <a:srgbClr val="000000"/>
                </a:solidFill>
                <a:latin typeface="Calibri"/>
                <a:ea typeface="Noto Sans CJK SC Regular"/>
              </a:rPr>
              <a:t>+0.5</a:t>
            </a:r>
            <a:r>
              <a:rPr b="0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−0.5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M</a:t>
            </a:r>
            <a:r>
              <a:rPr b="0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⊙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c</a:t>
            </a:r>
            <a:r>
              <a:rPr b="0" lang="en-US" sz="1617" spc="-1" strike="noStrike" baseline="30000">
                <a:solidFill>
                  <a:srgbClr val="000000"/>
                </a:solidFill>
                <a:latin typeface="Calibri"/>
                <a:ea typeface="Noto Sans CJK SC Regular"/>
              </a:rPr>
              <a:t>2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radiated in gravitational waves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Also possible to estimate the mass (upper limit) of the associated graviton: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630" name="TextShape 2"/>
          <p:cNvSpPr txBox="1"/>
          <p:nvPr/>
        </p:nvSpPr>
        <p:spPr>
          <a:xfrm>
            <a:off x="148680" y="3468600"/>
            <a:ext cx="4292640" cy="27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Rs = Schwarzschild radius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31" name="Picture 8" descr=""/>
          <p:cNvPicPr/>
          <p:nvPr/>
        </p:nvPicPr>
        <p:blipFill>
          <a:blip r:embed="rId2"/>
          <a:stretch/>
        </p:blipFill>
        <p:spPr>
          <a:xfrm>
            <a:off x="7184880" y="619560"/>
            <a:ext cx="2521440" cy="1805760"/>
          </a:xfrm>
          <a:prstGeom prst="rect">
            <a:avLst/>
          </a:prstGeom>
          <a:ln w="12600">
            <a:noFill/>
          </a:ln>
        </p:spPr>
      </p:pic>
      <p:pic>
        <p:nvPicPr>
          <p:cNvPr id="632" name="Picture 10" descr=""/>
          <p:cNvPicPr/>
          <p:nvPr/>
        </p:nvPicPr>
        <p:blipFill>
          <a:blip r:embed="rId3"/>
          <a:stretch/>
        </p:blipFill>
        <p:spPr>
          <a:xfrm>
            <a:off x="4565880" y="3576960"/>
            <a:ext cx="1892880" cy="239760"/>
          </a:xfrm>
          <a:prstGeom prst="rect">
            <a:avLst/>
          </a:prstGeom>
          <a:ln w="12600">
            <a:noFill/>
          </a:ln>
        </p:spPr>
      </p:pic>
      <p:sp>
        <p:nvSpPr>
          <p:cNvPr id="633" name="TextShape 3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first event: GW150914 (BBH, Binary Black Holes)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4" name="TextShape 4"/>
          <p:cNvSpPr txBox="1"/>
          <p:nvPr/>
        </p:nvSpPr>
        <p:spPr>
          <a:xfrm>
            <a:off x="194040" y="4178520"/>
            <a:ext cx="9448920" cy="646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Note: extensive searches for EM follow up of the GW events were performed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EM emission is expected when neutron stars are involved in the merging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See e.g.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5" name="CustomShape 5"/>
          <p:cNvSpPr/>
          <p:nvPr/>
        </p:nvSpPr>
        <p:spPr>
          <a:xfrm>
            <a:off x="741240" y="4548240"/>
            <a:ext cx="8965080" cy="25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hlinkClick r:id="rId4"/>
              </a:rPr>
              <a:t>http://www.esa.int/Science_Exploration/Space_Science/Integral_sets_limits_on_gamma_rays_from_merging_black_holes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6" name="TextShape 6"/>
          <p:cNvSpPr txBox="1"/>
          <p:nvPr/>
        </p:nvSpPr>
        <p:spPr>
          <a:xfrm>
            <a:off x="188640" y="4796640"/>
            <a:ext cx="9734760" cy="307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</a:rPr>
              <a:t></a:t>
            </a:r>
            <a:r>
              <a:rPr b="1" i="1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US" sz="1400" spc="-1" strike="noStrike">
                <a:solidFill>
                  <a:srgbClr val="000000"/>
                </a:solidFill>
                <a:latin typeface="Calibri"/>
              </a:rPr>
              <a:t>2018 Catalog: 10 GWs events from BBHs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37" name="TextShape 7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38" name="TextShape 8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BA2A7D1B-4AD5-4DD1-BBC2-D7855D092BF3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TextShape 1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BC15670C-C127-454B-81AB-25C0AAFEF8D2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40" name="TextShape 2"/>
          <p:cNvSpPr txBox="1"/>
          <p:nvPr/>
        </p:nvSpPr>
        <p:spPr>
          <a:xfrm>
            <a:off x="120600" y="92160"/>
            <a:ext cx="953604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Black Holes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1" name="TextShape 3"/>
          <p:cNvSpPr txBox="1"/>
          <p:nvPr/>
        </p:nvSpPr>
        <p:spPr>
          <a:xfrm>
            <a:off x="56880" y="565200"/>
            <a:ext cx="9599760" cy="655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Since April 10th 2019 : we „see“ them! </a:t>
            </a:r>
            <a:r>
              <a:rPr b="0" i="1" lang="en-US" sz="1800" spc="-1" strike="noStrike">
                <a:solidFill>
                  <a:srgbClr val="ff0000"/>
                </a:solidFill>
                <a:latin typeface="Calibri"/>
                <a:ea typeface="Noto Sans CJK SC Regular"/>
              </a:rPr>
              <a:t>Event Horizon Telescope Collaboration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642" name="CustomShape 4"/>
          <p:cNvSpPr/>
          <p:nvPr/>
        </p:nvSpPr>
        <p:spPr>
          <a:xfrm>
            <a:off x="177120" y="934560"/>
            <a:ext cx="9760680" cy="30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  <a:hlinkClick r:id="rId1"/>
              </a:rPr>
              <a:t>https://eventhorizontelescope.org/blog/first-ever-image-black-hole-published-event-horizon-telescope-collaboration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43" name="Picture 4" descr="20190410-78m"/>
          <p:cNvPicPr/>
          <p:nvPr/>
        </p:nvPicPr>
        <p:blipFill>
          <a:blip r:embed="rId2"/>
          <a:srcRect l="23535" t="8645" r="19814" b="12782"/>
          <a:stretch/>
        </p:blipFill>
        <p:spPr>
          <a:xfrm>
            <a:off x="243720" y="1838160"/>
            <a:ext cx="2580120" cy="2084400"/>
          </a:xfrm>
          <a:prstGeom prst="rect">
            <a:avLst/>
          </a:prstGeom>
          <a:ln w="12600">
            <a:noFill/>
          </a:ln>
        </p:spPr>
      </p:pic>
      <p:sp>
        <p:nvSpPr>
          <p:cNvPr id="644" name="TextShape 5"/>
          <p:cNvSpPr txBox="1"/>
          <p:nvPr/>
        </p:nvSpPr>
        <p:spPr>
          <a:xfrm>
            <a:off x="2907000" y="1989360"/>
            <a:ext cx="6961680" cy="1969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just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Scientists have obtained the first image of a black hole, using Event Horizon Telescope observations of the center of the galaxy M87. The image shows a bright ring formed as light bends in the intense gravity around a black hole that is 6.5 billion times more massive than the Sun. This long-sought image provides the </a:t>
            </a:r>
            <a:r>
              <a:rPr b="1" i="1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strongest evidence to date for the existence of supermassive black holes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and opens a new window onto the study of black holes, their event horizons, and gravity.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45" name="CustomShape 6"/>
          <p:cNvSpPr/>
          <p:nvPr/>
        </p:nvSpPr>
        <p:spPr>
          <a:xfrm>
            <a:off x="177120" y="1193040"/>
            <a:ext cx="9909720" cy="30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  <a:hlinkClick r:id="rId3"/>
              </a:rPr>
              <a:t>https://eventhorizontelescope.org/press-release-april-10-2019-astronomers-capture-first-image-black-hole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6" name="TextShape 7"/>
          <p:cNvSpPr txBox="1"/>
          <p:nvPr/>
        </p:nvSpPr>
        <p:spPr>
          <a:xfrm>
            <a:off x="460800" y="4267080"/>
            <a:ext cx="9316440" cy="539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Note: </a:t>
            </a:r>
            <a:r>
              <a:rPr b="1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6.5x10</a:t>
            </a:r>
            <a:r>
              <a:rPr b="1" lang="de-AT" sz="1617" spc="-1" strike="noStrike" baseline="30000">
                <a:solidFill>
                  <a:srgbClr val="000000"/>
                </a:solidFill>
                <a:latin typeface="Calibri"/>
                <a:ea typeface="Noto Sans CJK SC Regular"/>
              </a:rPr>
              <a:t>9</a:t>
            </a:r>
            <a:r>
              <a:rPr b="1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M</a:t>
            </a:r>
            <a:r>
              <a:rPr b="1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○</a:t>
            </a:r>
            <a:r>
              <a:rPr b="1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r>
              <a:rPr b="0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&gt;&gt; than the typical mass of BH detected by gravitational waves </a:t>
            </a:r>
            <a:r>
              <a:rPr b="0" lang="de-AT" sz="1400" spc="-1" strike="noStrike">
                <a:solidFill>
                  <a:srgbClr val="ff0000"/>
                </a:solidFill>
                <a:latin typeface="Calibri"/>
                <a:ea typeface="Noto Sans CJK SC Regular"/>
              </a:rPr>
              <a:t>M</a:t>
            </a:r>
            <a:r>
              <a:rPr b="0" lang="de-AT" sz="1617" spc="-1" strike="noStrike" baseline="-25000">
                <a:solidFill>
                  <a:srgbClr val="ff0000"/>
                </a:solidFill>
                <a:latin typeface="Calibri"/>
                <a:ea typeface="Noto Sans CJK SC Regular"/>
              </a:rPr>
              <a:t>BH,gw</a:t>
            </a:r>
            <a:r>
              <a:rPr b="0" lang="de-AT" sz="1400" spc="-1" strike="noStrike">
                <a:solidFill>
                  <a:srgbClr val="ff0000"/>
                </a:solidFill>
                <a:latin typeface="Calibri"/>
                <a:ea typeface="Noto Sans CJK SC Regular"/>
              </a:rPr>
              <a:t> ≈ 40 M</a:t>
            </a:r>
            <a:r>
              <a:rPr b="0" lang="en-US" sz="1617" spc="-1" strike="noStrike" baseline="-25000">
                <a:solidFill>
                  <a:srgbClr val="ff0000"/>
                </a:solidFill>
                <a:latin typeface="Calibri"/>
                <a:ea typeface="Noto Sans CJK SC Regular"/>
              </a:rPr>
              <a:t>○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i.e. two different types of BHs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7" name="TextShape 8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9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C58B77DA-23CC-4D5A-9727-DD9F5C99D38C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650" name="Picture 3" descr=""/>
          <p:cNvPicPr/>
          <p:nvPr/>
        </p:nvPicPr>
        <p:blipFill>
          <a:blip r:embed="rId1"/>
          <a:srcRect l="21295" t="18648" r="21815" b="38862"/>
          <a:stretch/>
        </p:blipFill>
        <p:spPr>
          <a:xfrm>
            <a:off x="640440" y="603000"/>
            <a:ext cx="8872200" cy="3727440"/>
          </a:xfrm>
          <a:prstGeom prst="rect">
            <a:avLst/>
          </a:prstGeom>
          <a:ln w="12600">
            <a:noFill/>
          </a:ln>
        </p:spPr>
      </p:pic>
      <p:sp>
        <p:nvSpPr>
          <p:cNvPr id="651" name="TextShape 3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Binary Neutron Stars Merger and Multi-Messenger Astronomy with GWs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53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40913A6A-7592-4918-B4F5-67A782395A22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654" name="Picture 3" descr=""/>
          <p:cNvPicPr/>
          <p:nvPr/>
        </p:nvPicPr>
        <p:blipFill>
          <a:blip r:embed="rId1"/>
          <a:srcRect l="21295" t="18648" r="21815" b="38862"/>
          <a:stretch/>
        </p:blipFill>
        <p:spPr>
          <a:xfrm>
            <a:off x="640440" y="603000"/>
            <a:ext cx="8872200" cy="3727440"/>
          </a:xfrm>
          <a:prstGeom prst="rect">
            <a:avLst/>
          </a:prstGeom>
          <a:ln w="12600">
            <a:noFill/>
          </a:ln>
        </p:spPr>
      </p:pic>
      <p:sp>
        <p:nvSpPr>
          <p:cNvPr id="655" name="TextShape 3"/>
          <p:cNvSpPr txBox="1"/>
          <p:nvPr/>
        </p:nvSpPr>
        <p:spPr>
          <a:xfrm>
            <a:off x="6654960" y="4410000"/>
            <a:ext cx="182880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b0f0"/>
                </a:solidFill>
                <a:latin typeface="Calibri"/>
                <a:ea typeface="Noto Sans CJK SC Regular"/>
              </a:rPr>
              <a:t>(953 authors)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656" name="Line 4"/>
          <p:cNvCxnSpPr/>
          <p:nvPr/>
        </p:nvCxnSpPr>
        <p:spPr>
          <a:xfrm>
            <a:off x="5880240" y="4280040"/>
            <a:ext cx="787680" cy="260640"/>
          </a:xfrm>
          <a:prstGeom prst="straightConnector1">
            <a:avLst/>
          </a:prstGeom>
          <a:ln w="19080">
            <a:solidFill>
              <a:srgbClr val="00b0f0"/>
            </a:solidFill>
            <a:miter/>
            <a:tailEnd len="med" type="triangle" w="med"/>
          </a:ln>
        </p:spPr>
      </p:cxnSp>
      <p:sp>
        <p:nvSpPr>
          <p:cNvPr id="657" name="CustomShape 5"/>
          <p:cNvSpPr/>
          <p:nvPr/>
        </p:nvSpPr>
        <p:spPr>
          <a:xfrm>
            <a:off x="882720" y="1803240"/>
            <a:ext cx="3508200" cy="184320"/>
          </a:xfrm>
          <a:custGeom>
            <a:avLst/>
            <a:gdLst/>
            <a:ahLst/>
            <a:rect l="l" t="t" r="r" b="b"/>
            <a:pathLst>
              <a:path w="410358" h="21600">
                <a:moveTo>
                  <a:pt x="3600" y="0"/>
                </a:moveTo>
                <a:lnTo>
                  <a:pt x="0" y="18000"/>
                </a:lnTo>
                <a:lnTo>
                  <a:pt x="406758" y="21600"/>
                </a:lnTo>
                <a:lnTo>
                  <a:pt x="410358" y="3600"/>
                </a:lnTo>
                <a:close/>
              </a:path>
            </a:pathLst>
          </a:custGeom>
          <a:solidFill>
            <a:srgbClr val="8dd6ff">
              <a:alpha val="52000"/>
            </a:srgbClr>
          </a:solidFill>
          <a:ln w="12600">
            <a:solidFill>
              <a:srgbClr val="41719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6"/>
          <p:cNvSpPr/>
          <p:nvPr/>
        </p:nvSpPr>
        <p:spPr>
          <a:xfrm>
            <a:off x="4466160" y="1803240"/>
            <a:ext cx="835920" cy="184320"/>
          </a:xfrm>
          <a:custGeom>
            <a:avLst/>
            <a:gdLst/>
            <a:ahLst/>
            <a:rect l="l" t="t" r="r" b="b"/>
            <a:pathLst>
              <a:path w="97811" h="21600">
                <a:moveTo>
                  <a:pt x="3600" y="0"/>
                </a:moveTo>
                <a:lnTo>
                  <a:pt x="0" y="18000"/>
                </a:lnTo>
                <a:lnTo>
                  <a:pt x="94211" y="21600"/>
                </a:lnTo>
                <a:lnTo>
                  <a:pt x="97811" y="3600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7"/>
          <p:cNvSpPr/>
          <p:nvPr/>
        </p:nvSpPr>
        <p:spPr>
          <a:xfrm>
            <a:off x="3790800" y="2389320"/>
            <a:ext cx="3048120" cy="184320"/>
          </a:xfrm>
          <a:custGeom>
            <a:avLst/>
            <a:gdLst/>
            <a:ahLst/>
            <a:rect l="l" t="t" r="r" b="b"/>
            <a:pathLst>
              <a:path w="356547" h="21600">
                <a:moveTo>
                  <a:pt x="3600" y="0"/>
                </a:moveTo>
                <a:lnTo>
                  <a:pt x="0" y="18000"/>
                </a:lnTo>
                <a:lnTo>
                  <a:pt x="352947" y="21600"/>
                </a:lnTo>
                <a:lnTo>
                  <a:pt x="356547" y="3600"/>
                </a:lnTo>
                <a:close/>
              </a:path>
            </a:pathLst>
          </a:custGeom>
          <a:solidFill>
            <a:srgbClr val="ffff00">
              <a:alpha val="38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8"/>
          <p:cNvSpPr/>
          <p:nvPr/>
        </p:nvSpPr>
        <p:spPr>
          <a:xfrm>
            <a:off x="6146640" y="1803240"/>
            <a:ext cx="1454040" cy="184320"/>
          </a:xfrm>
          <a:custGeom>
            <a:avLst/>
            <a:gdLst/>
            <a:ahLst/>
            <a:rect l="l" t="t" r="r" b="b"/>
            <a:pathLst>
              <a:path w="170105" h="21600">
                <a:moveTo>
                  <a:pt x="3600" y="0"/>
                </a:moveTo>
                <a:lnTo>
                  <a:pt x="0" y="18000"/>
                </a:lnTo>
                <a:lnTo>
                  <a:pt x="166505" y="21600"/>
                </a:lnTo>
                <a:lnTo>
                  <a:pt x="170105" y="3600"/>
                </a:lnTo>
                <a:close/>
              </a:path>
            </a:pathLst>
          </a:custGeom>
          <a:solidFill>
            <a:srgbClr val="00b0f0">
              <a:alpha val="38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9"/>
          <p:cNvSpPr/>
          <p:nvPr/>
        </p:nvSpPr>
        <p:spPr>
          <a:xfrm>
            <a:off x="1758960" y="3695760"/>
            <a:ext cx="1434960" cy="216000"/>
          </a:xfrm>
          <a:custGeom>
            <a:avLst/>
            <a:gdLst/>
            <a:ahLst/>
            <a:rect l="l" t="t" r="r" b="b"/>
            <a:pathLst>
              <a:path w="143293" h="21600">
                <a:moveTo>
                  <a:pt x="3600" y="0"/>
                </a:moveTo>
                <a:lnTo>
                  <a:pt x="0" y="18000"/>
                </a:lnTo>
                <a:lnTo>
                  <a:pt x="139693" y="21600"/>
                </a:lnTo>
                <a:lnTo>
                  <a:pt x="143293" y="3600"/>
                </a:lnTo>
                <a:close/>
              </a:path>
            </a:pathLst>
          </a:custGeom>
          <a:solidFill>
            <a:srgbClr val="00b050">
              <a:alpha val="38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10"/>
          <p:cNvSpPr/>
          <p:nvPr/>
        </p:nvSpPr>
        <p:spPr>
          <a:xfrm>
            <a:off x="8159760" y="3511440"/>
            <a:ext cx="1143000" cy="184320"/>
          </a:xfrm>
          <a:custGeom>
            <a:avLst/>
            <a:gdLst/>
            <a:ahLst/>
            <a:rect l="l" t="t" r="r" b="b"/>
            <a:pathLst>
              <a:path w="133726" h="21600">
                <a:moveTo>
                  <a:pt x="3600" y="0"/>
                </a:moveTo>
                <a:lnTo>
                  <a:pt x="0" y="18000"/>
                </a:lnTo>
                <a:lnTo>
                  <a:pt x="130126" y="21600"/>
                </a:lnTo>
                <a:lnTo>
                  <a:pt x="133726" y="3600"/>
                </a:lnTo>
                <a:close/>
              </a:path>
            </a:pathLst>
          </a:custGeom>
          <a:solidFill>
            <a:srgbClr val="bf9000">
              <a:alpha val="38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1"/>
          <p:cNvSpPr/>
          <p:nvPr/>
        </p:nvSpPr>
        <p:spPr>
          <a:xfrm>
            <a:off x="882720" y="3711600"/>
            <a:ext cx="876240" cy="184320"/>
          </a:xfrm>
          <a:custGeom>
            <a:avLst/>
            <a:gdLst/>
            <a:ahLst/>
            <a:rect l="l" t="t" r="r" b="b"/>
            <a:pathLst>
              <a:path w="102526" h="21600">
                <a:moveTo>
                  <a:pt x="3600" y="0"/>
                </a:moveTo>
                <a:lnTo>
                  <a:pt x="0" y="18000"/>
                </a:lnTo>
                <a:lnTo>
                  <a:pt x="98926" y="21600"/>
                </a:lnTo>
                <a:lnTo>
                  <a:pt x="102526" y="3600"/>
                </a:lnTo>
                <a:close/>
              </a:path>
            </a:pathLst>
          </a:custGeom>
          <a:solidFill>
            <a:srgbClr val="bf9000">
              <a:alpha val="38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2"/>
          <p:cNvSpPr/>
          <p:nvPr/>
        </p:nvSpPr>
        <p:spPr>
          <a:xfrm>
            <a:off x="1714680" y="3502080"/>
            <a:ext cx="1479600" cy="184320"/>
          </a:xfrm>
          <a:custGeom>
            <a:avLst/>
            <a:gdLst/>
            <a:ahLst/>
            <a:rect l="l" t="t" r="r" b="b"/>
            <a:pathLst>
              <a:path w="173095" h="21600">
                <a:moveTo>
                  <a:pt x="3600" y="0"/>
                </a:moveTo>
                <a:lnTo>
                  <a:pt x="0" y="18000"/>
                </a:lnTo>
                <a:lnTo>
                  <a:pt x="169495" y="21600"/>
                </a:lnTo>
                <a:lnTo>
                  <a:pt x="173095" y="3600"/>
                </a:lnTo>
                <a:close/>
              </a:path>
            </a:pathLst>
          </a:custGeom>
          <a:solidFill>
            <a:srgbClr val="ff0000">
              <a:alpha val="38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13"/>
          <p:cNvSpPr/>
          <p:nvPr/>
        </p:nvSpPr>
        <p:spPr>
          <a:xfrm>
            <a:off x="5546880" y="1991520"/>
            <a:ext cx="1660680" cy="184320"/>
          </a:xfrm>
          <a:custGeom>
            <a:avLst/>
            <a:gdLst/>
            <a:ahLst/>
            <a:rect l="l" t="t" r="r" b="b"/>
            <a:pathLst>
              <a:path w="194274" h="21600">
                <a:moveTo>
                  <a:pt x="3600" y="0"/>
                </a:moveTo>
                <a:lnTo>
                  <a:pt x="0" y="18000"/>
                </a:lnTo>
                <a:lnTo>
                  <a:pt x="190674" y="21600"/>
                </a:lnTo>
                <a:lnTo>
                  <a:pt x="194274" y="3600"/>
                </a:lnTo>
                <a:close/>
              </a:path>
            </a:pathLst>
          </a:custGeom>
          <a:solidFill>
            <a:srgbClr val="00b0f0">
              <a:alpha val="38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14"/>
          <p:cNvSpPr/>
          <p:nvPr/>
        </p:nvSpPr>
        <p:spPr>
          <a:xfrm>
            <a:off x="2552760" y="2188440"/>
            <a:ext cx="4876200" cy="184320"/>
          </a:xfrm>
          <a:custGeom>
            <a:avLst/>
            <a:gdLst/>
            <a:ahLst/>
            <a:rect l="l" t="t" r="r" b="b"/>
            <a:pathLst>
              <a:path w="570358" h="21600">
                <a:moveTo>
                  <a:pt x="3600" y="0"/>
                </a:moveTo>
                <a:lnTo>
                  <a:pt x="0" y="18000"/>
                </a:lnTo>
                <a:lnTo>
                  <a:pt x="566758" y="21600"/>
                </a:lnTo>
                <a:lnTo>
                  <a:pt x="570358" y="3600"/>
                </a:lnTo>
                <a:close/>
              </a:path>
            </a:pathLst>
          </a:custGeom>
          <a:solidFill>
            <a:srgbClr val="7030a0">
              <a:alpha val="38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TextShape 15"/>
          <p:cNvSpPr txBox="1"/>
          <p:nvPr/>
        </p:nvSpPr>
        <p:spPr>
          <a:xfrm>
            <a:off x="6377040" y="4715280"/>
            <a:ext cx="3371760" cy="73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[ Higss boson discovery paper,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ATLAS+CMS Collaborations: 5,154 Authors 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68" name="CustomShape 16"/>
          <p:cNvSpPr/>
          <p:nvPr/>
        </p:nvSpPr>
        <p:spPr>
          <a:xfrm>
            <a:off x="6188400" y="3695760"/>
            <a:ext cx="1279080" cy="200160"/>
          </a:xfrm>
          <a:custGeom>
            <a:avLst/>
            <a:gdLst/>
            <a:ahLst/>
            <a:rect l="l" t="t" r="r" b="b"/>
            <a:pathLst>
              <a:path w="137821" h="21600">
                <a:moveTo>
                  <a:pt x="3600" y="0"/>
                </a:moveTo>
                <a:lnTo>
                  <a:pt x="0" y="18000"/>
                </a:lnTo>
                <a:lnTo>
                  <a:pt x="134221" y="21600"/>
                </a:lnTo>
                <a:lnTo>
                  <a:pt x="137821" y="3600"/>
                </a:lnTo>
                <a:close/>
              </a:path>
            </a:pathLst>
          </a:custGeom>
          <a:solidFill>
            <a:srgbClr val="ffc000">
              <a:alpha val="50000"/>
            </a:srgbClr>
          </a:solidFill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TextShape 17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Binary Neutron Stars Merger and Multi-Messenger Astronomy with GWs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icture 3" descr=""/>
          <p:cNvPicPr/>
          <p:nvPr/>
        </p:nvPicPr>
        <p:blipFill>
          <a:blip r:embed="rId1"/>
          <a:stretch/>
        </p:blipFill>
        <p:spPr>
          <a:xfrm>
            <a:off x="123480" y="680400"/>
            <a:ext cx="4584600" cy="826560"/>
          </a:xfrm>
          <a:prstGeom prst="rect">
            <a:avLst/>
          </a:prstGeom>
          <a:ln w="12600">
            <a:noFill/>
          </a:ln>
        </p:spPr>
      </p:pic>
      <p:pic>
        <p:nvPicPr>
          <p:cNvPr id="671" name="Picture 4" descr="Risultati immagini per fermi lat"/>
          <p:cNvPicPr/>
          <p:nvPr/>
        </p:nvPicPr>
        <p:blipFill>
          <a:blip r:embed="rId2"/>
          <a:stretch/>
        </p:blipFill>
        <p:spPr>
          <a:xfrm>
            <a:off x="5528160" y="612720"/>
            <a:ext cx="2067840" cy="1185120"/>
          </a:xfrm>
          <a:prstGeom prst="rect">
            <a:avLst/>
          </a:prstGeom>
          <a:ln w="12600">
            <a:noFill/>
          </a:ln>
        </p:spPr>
      </p:pic>
      <p:sp>
        <p:nvSpPr>
          <p:cNvPr id="672" name="TextShape 1"/>
          <p:cNvSpPr txBox="1"/>
          <p:nvPr/>
        </p:nvSpPr>
        <p:spPr>
          <a:xfrm>
            <a:off x="6951600" y="612720"/>
            <a:ext cx="171468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Fermi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3" name="Picture 4" descr="INTEGRAL 3D image"/>
          <p:cNvPicPr/>
          <p:nvPr/>
        </p:nvPicPr>
        <p:blipFill>
          <a:blip r:embed="rId3"/>
          <a:stretch/>
        </p:blipFill>
        <p:spPr>
          <a:xfrm>
            <a:off x="278640" y="1852560"/>
            <a:ext cx="1634040" cy="700200"/>
          </a:xfrm>
          <a:prstGeom prst="rect">
            <a:avLst/>
          </a:prstGeom>
          <a:ln w="12600">
            <a:noFill/>
          </a:ln>
        </p:spPr>
      </p:pic>
      <p:sp>
        <p:nvSpPr>
          <p:cNvPr id="674" name="TextShape 2"/>
          <p:cNvSpPr txBox="1"/>
          <p:nvPr/>
        </p:nvSpPr>
        <p:spPr>
          <a:xfrm>
            <a:off x="371880" y="2529360"/>
            <a:ext cx="171468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Integral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5" name="Picture 2" descr="tudorica_15252651845_5284caa970_o"/>
          <p:cNvPicPr/>
          <p:nvPr/>
        </p:nvPicPr>
        <p:blipFill>
          <a:blip r:embed="rId4"/>
          <a:stretch/>
        </p:blipFill>
        <p:spPr>
          <a:xfrm>
            <a:off x="257760" y="3401640"/>
            <a:ext cx="2606040" cy="1737360"/>
          </a:xfrm>
          <a:prstGeom prst="rect">
            <a:avLst/>
          </a:prstGeom>
          <a:ln w="12600">
            <a:noFill/>
          </a:ln>
        </p:spPr>
      </p:pic>
      <p:sp>
        <p:nvSpPr>
          <p:cNvPr id="676" name="TextShape 3"/>
          <p:cNvSpPr txBox="1"/>
          <p:nvPr/>
        </p:nvSpPr>
        <p:spPr>
          <a:xfrm>
            <a:off x="752760" y="3379320"/>
            <a:ext cx="133344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DES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7" name="Picture 4" descr="Immagine correlata"/>
          <p:cNvPicPr/>
          <p:nvPr/>
        </p:nvPicPr>
        <p:blipFill>
          <a:blip r:embed="rId5"/>
          <a:stretch/>
        </p:blipFill>
        <p:spPr>
          <a:xfrm>
            <a:off x="6529320" y="3854520"/>
            <a:ext cx="2805480" cy="1348200"/>
          </a:xfrm>
          <a:prstGeom prst="rect">
            <a:avLst/>
          </a:prstGeom>
          <a:ln w="12600">
            <a:noFill/>
          </a:ln>
        </p:spPr>
      </p:pic>
      <p:sp>
        <p:nvSpPr>
          <p:cNvPr id="678" name="TextShape 4"/>
          <p:cNvSpPr txBox="1"/>
          <p:nvPr/>
        </p:nvSpPr>
        <p:spPr>
          <a:xfrm>
            <a:off x="8383680" y="3787560"/>
            <a:ext cx="28411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IceCube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9" name="Picture 8" descr="Immagine correlata"/>
          <p:cNvPicPr/>
          <p:nvPr/>
        </p:nvPicPr>
        <p:blipFill>
          <a:blip r:embed="rId6"/>
          <a:stretch/>
        </p:blipFill>
        <p:spPr>
          <a:xfrm>
            <a:off x="4525560" y="1733760"/>
            <a:ext cx="1503720" cy="1503720"/>
          </a:xfrm>
          <a:prstGeom prst="rect">
            <a:avLst/>
          </a:prstGeom>
          <a:ln w="12600">
            <a:noFill/>
          </a:ln>
        </p:spPr>
      </p:pic>
      <p:sp>
        <p:nvSpPr>
          <p:cNvPr id="680" name="TextShape 5"/>
          <p:cNvSpPr txBox="1"/>
          <p:nvPr/>
        </p:nvSpPr>
        <p:spPr>
          <a:xfrm>
            <a:off x="4539600" y="1785960"/>
            <a:ext cx="19159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Chandra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81" name="Picture 10" descr="Risultati immagini per ANTARES neutrino"/>
          <p:cNvPicPr/>
          <p:nvPr/>
        </p:nvPicPr>
        <p:blipFill>
          <a:blip r:embed="rId7"/>
          <a:stretch/>
        </p:blipFill>
        <p:spPr>
          <a:xfrm>
            <a:off x="3359160" y="3634560"/>
            <a:ext cx="2633400" cy="1517760"/>
          </a:xfrm>
          <a:prstGeom prst="rect">
            <a:avLst/>
          </a:prstGeom>
          <a:ln w="12600">
            <a:noFill/>
          </a:ln>
        </p:spPr>
      </p:pic>
      <p:sp>
        <p:nvSpPr>
          <p:cNvPr id="682" name="TextShape 6"/>
          <p:cNvSpPr txBox="1"/>
          <p:nvPr/>
        </p:nvSpPr>
        <p:spPr>
          <a:xfrm>
            <a:off x="3359160" y="3616920"/>
            <a:ext cx="23209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ANTARES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83" name="Picture 4" descr="ALMA Antennas on Chajnantor.jpg"/>
          <p:cNvPicPr/>
          <p:nvPr/>
        </p:nvPicPr>
        <p:blipFill>
          <a:blip r:embed="rId8"/>
          <a:stretch/>
        </p:blipFill>
        <p:spPr>
          <a:xfrm>
            <a:off x="2156760" y="1797840"/>
            <a:ext cx="2161800" cy="1441080"/>
          </a:xfrm>
          <a:prstGeom prst="rect">
            <a:avLst/>
          </a:prstGeom>
          <a:ln w="12600">
            <a:noFill/>
          </a:ln>
        </p:spPr>
      </p:pic>
      <p:sp>
        <p:nvSpPr>
          <p:cNvPr id="684" name="TextShape 7"/>
          <p:cNvSpPr txBox="1"/>
          <p:nvPr/>
        </p:nvSpPr>
        <p:spPr>
          <a:xfrm>
            <a:off x="2156760" y="1819440"/>
            <a:ext cx="209016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ALMA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85" name="Picture 12" descr="Risultati immagini per pierre auger observatory"/>
          <p:cNvPicPr/>
          <p:nvPr/>
        </p:nvPicPr>
        <p:blipFill>
          <a:blip r:embed="rId9"/>
          <a:srcRect l="14621" t="25546" r="11302" b="0"/>
          <a:stretch/>
        </p:blipFill>
        <p:spPr>
          <a:xfrm>
            <a:off x="8033760" y="590760"/>
            <a:ext cx="1703160" cy="1283760"/>
          </a:xfrm>
          <a:prstGeom prst="rect">
            <a:avLst/>
          </a:prstGeom>
          <a:ln w="12600">
            <a:noFill/>
          </a:ln>
        </p:spPr>
      </p:pic>
      <p:sp>
        <p:nvSpPr>
          <p:cNvPr id="686" name="TextShape 8"/>
          <p:cNvSpPr txBox="1"/>
          <p:nvPr/>
        </p:nvSpPr>
        <p:spPr>
          <a:xfrm>
            <a:off x="8460000" y="1852560"/>
            <a:ext cx="171468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Pierre Auger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7" name="TextShape 9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Binary Neutron Stars Merger and Multi-Messenger Astronomy with GWs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88" name="Picture 13" descr=""/>
          <p:cNvPicPr/>
          <p:nvPr/>
        </p:nvPicPr>
        <p:blipFill>
          <a:blip r:embed="rId10"/>
          <a:stretch/>
        </p:blipFill>
        <p:spPr>
          <a:xfrm>
            <a:off x="6067800" y="1986480"/>
            <a:ext cx="2179080" cy="1557720"/>
          </a:xfrm>
          <a:prstGeom prst="rect">
            <a:avLst/>
          </a:prstGeom>
          <a:ln w="12600">
            <a:noFill/>
          </a:ln>
        </p:spPr>
      </p:pic>
      <p:sp>
        <p:nvSpPr>
          <p:cNvPr id="689" name="TextShape 10"/>
          <p:cNvSpPr txBox="1"/>
          <p:nvPr/>
        </p:nvSpPr>
        <p:spPr>
          <a:xfrm>
            <a:off x="8098560" y="2961720"/>
            <a:ext cx="157284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LIGO/VIRGO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" descr=""/>
          <p:cNvPicPr/>
          <p:nvPr/>
        </p:nvPicPr>
        <p:blipFill>
          <a:blip r:embed="rId1"/>
          <a:srcRect l="0" t="13757" r="3924" b="6501"/>
          <a:stretch/>
        </p:blipFill>
        <p:spPr>
          <a:xfrm rot="1200">
            <a:off x="1080" y="-59760"/>
            <a:ext cx="10572480" cy="5849640"/>
          </a:xfrm>
          <a:prstGeom prst="rect">
            <a:avLst/>
          </a:prstGeom>
          <a:ln w="12600">
            <a:noFill/>
          </a:ln>
        </p:spPr>
      </p:pic>
      <p:sp>
        <p:nvSpPr>
          <p:cNvPr id="507" name="TextShape 1"/>
          <p:cNvSpPr txBox="1"/>
          <p:nvPr/>
        </p:nvSpPr>
        <p:spPr>
          <a:xfrm>
            <a:off x="96480" y="141840"/>
            <a:ext cx="3638520" cy="148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b0f0"/>
                </a:solidFill>
                <a:latin typeface="Kristen ITC"/>
                <a:ea typeface="Noto Sans CJK SC Regular"/>
              </a:rPr>
              <a:t>Gravitational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b0f0"/>
                </a:solidFill>
                <a:latin typeface="Kristen ITC"/>
                <a:ea typeface="Noto Sans CJK SC Regular"/>
              </a:rPr>
              <a:t>      </a:t>
            </a:r>
            <a:r>
              <a:rPr b="0" lang="en-US" sz="4000" spc="-1" strike="noStrike">
                <a:solidFill>
                  <a:srgbClr val="00b0f0"/>
                </a:solidFill>
                <a:latin typeface="Kristen ITC"/>
                <a:ea typeface="Noto Sans CJK SC Regular"/>
              </a:rPr>
              <a:t>Waves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08" name="TextShape 2"/>
          <p:cNvSpPr txBox="1"/>
          <p:nvPr/>
        </p:nvSpPr>
        <p:spPr>
          <a:xfrm>
            <a:off x="96480" y="4323960"/>
            <a:ext cx="3509640" cy="134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Kristen ITC"/>
                <a:ea typeface="Noto Sans CJK SC Regular"/>
              </a:rPr>
              <a:t>Astroparticle Physics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2400" spc="-1" strike="noStrike">
                <a:solidFill>
                  <a:srgbClr val="00b0f0"/>
                </a:solidFill>
                <a:latin typeface="Kristen ITC"/>
                <a:ea typeface="Noto Sans CJK SC Regular"/>
              </a:rPr>
              <a:t>Part 4</a:t>
            </a:r>
            <a:r>
              <a:rPr b="0" lang="en-US" sz="2400" spc="-1" strike="noStrike">
                <a:solidFill>
                  <a:srgbClr val="00b0f0"/>
                </a:solidFill>
                <a:latin typeface="Kristen ITC"/>
                <a:ea typeface="Noto Sans CJK SC Regular"/>
              </a:rPr>
              <a:t> – WS 2019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2400" spc="-1" strike="noStrike">
                <a:solidFill>
                  <a:srgbClr val="00b0f0"/>
                </a:solidFill>
                <a:latin typeface="Kristen ITC"/>
                <a:ea typeface="Noto Sans CJK SC Regular"/>
              </a:rPr>
              <a:t>Federico Ambrogi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3BA04685-DD1E-47E1-9DCF-901A9E80ED03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91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B2D534D7-C321-428D-83E0-D0698AD99ED3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92" name="TextShape 3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Binary Neutron Stars Merger and Multi-Messenger Astronomy with GWs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93" name="Picture 9" descr=""/>
          <p:cNvPicPr/>
          <p:nvPr/>
        </p:nvPicPr>
        <p:blipFill>
          <a:blip r:embed="rId1"/>
          <a:srcRect l="24297" t="12694" r="25152" b="6293"/>
          <a:stretch/>
        </p:blipFill>
        <p:spPr>
          <a:xfrm>
            <a:off x="4751640" y="753840"/>
            <a:ext cx="4545720" cy="4097880"/>
          </a:xfrm>
          <a:prstGeom prst="rect">
            <a:avLst/>
          </a:prstGeom>
          <a:ln w="12600">
            <a:noFill/>
          </a:ln>
        </p:spPr>
      </p:pic>
      <p:sp>
        <p:nvSpPr>
          <p:cNvPr id="694" name="TextShape 4"/>
          <p:cNvSpPr txBox="1"/>
          <p:nvPr/>
        </p:nvSpPr>
        <p:spPr>
          <a:xfrm>
            <a:off x="148680" y="631440"/>
            <a:ext cx="3830040" cy="4472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First joint detection of gravitational and electromagnetic radiation from a single source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∼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100 s long gravitational-wave signal (GW170817)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followed by a short Gamma Ray Burst (sGRB,  GRB 170817A)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and an optical transient (SSS17a/AT 2017gfo) found in the host galaxy NGC 4993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1a1ad6"/>
                </a:solidFill>
                <a:latin typeface="Calibri"/>
                <a:ea typeface="Noto Sans CJK SC Regular"/>
              </a:rPr>
              <a:t>Data compatible with Binary Neutron Stars merger (BNSs), followed by sGRB and a kilonova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96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BFF6D02A-1339-47B4-85A6-8D3E72A83E6C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697" name="TextShape 3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Binary Neutron Stars Merger and Multi-Messenger Astronomy with GWs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8" name="TextShape 4"/>
          <p:cNvSpPr txBox="1"/>
          <p:nvPr/>
        </p:nvSpPr>
        <p:spPr>
          <a:xfrm>
            <a:off x="148680" y="631440"/>
            <a:ext cx="3830040" cy="4472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First joint detection of gravitational and electromagnetic radiation from a single source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∼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100 s long gravitational-wave signal (GW170817)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followed by a short Gamma Ray Burst (sGRB,  GRB 170817A)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and an optical transient (SSS17a/AT 2017gfo) found in the host galaxy NGC 4993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1a1ad6"/>
                </a:solidFill>
                <a:latin typeface="Calibri"/>
                <a:ea typeface="Noto Sans CJK SC Regular"/>
              </a:rPr>
              <a:t>Data compatible with Binary Neutron Stars merger (BNSs), followed by sGRB and a kilonova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99" name="Picture 9" descr=""/>
          <p:cNvPicPr/>
          <p:nvPr/>
        </p:nvPicPr>
        <p:blipFill>
          <a:blip r:embed="rId1"/>
          <a:srcRect l="31144" t="16391" r="32104" b="13474"/>
          <a:stretch/>
        </p:blipFill>
        <p:spPr>
          <a:xfrm>
            <a:off x="4833360" y="492480"/>
            <a:ext cx="4386960" cy="470880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TextShape 1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Binary Neutron Stars and Multi-Messenger Astronomy with GWs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1" name="TextShape 2"/>
          <p:cNvSpPr txBox="1"/>
          <p:nvPr/>
        </p:nvSpPr>
        <p:spPr>
          <a:xfrm>
            <a:off x="83520" y="783720"/>
            <a:ext cx="9774720" cy="5389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              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Chronology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On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2017 August 17 12:41:06 UTC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Fermi GBM onboard flight software triggered on, classified, and localized a GRB. A Gamma-ray Coordinates Network Notice (Fermi-GBM 2017) was issued at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12:41:20 UTC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announcing the detection of the GRB 170817A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~ 6 minutes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later, a GW candidate (GW170817) was registered based on a single-detector analysis of the LIGO Hanford data, consistent with a BNS coalescence, with merger time, tc,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12:41:04 UTC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, less than 2 s before GRB 170817A.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 GCN Notice was issued at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13:08:16 UTC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. Single-detector gravitational-wave triggers had never been disseminated before in low latency. Given the temporal coincidence with the Fermi-GBM GRB, however, a GCN Circular was issued at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13:21:42 UTC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(LIGO Scientific Collaboration &amp; Virgo Collaboration et al. 2017a) reporting that a highly significant candidate event consistent with a BNS coalescence was associated with the time of the GRB959.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An extensive observing campaign was launched across the electromagnetic spectrum in response to the Fermi-GBM and LIGO–Virgo detections, and especially the subsequent well-constrained, three-dimensional LIGO–Virgo localization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 bright optical transient (SSS17a, now with the IAU identification of AT 2017gfo) was discovered in NGC 4993 (at ~40 Mpc) by the 1M2H team SWOPE (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August 18 01:05 UTC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; Coulter et al. 2017a) less than 11 hr after the merger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02" name="Picture 2" descr="Risultati immagini per sirena allarme"/>
          <p:cNvPicPr/>
          <p:nvPr/>
        </p:nvPicPr>
        <p:blipFill>
          <a:blip r:embed="rId1"/>
          <a:stretch/>
        </p:blipFill>
        <p:spPr>
          <a:xfrm>
            <a:off x="148680" y="564480"/>
            <a:ext cx="750960" cy="643320"/>
          </a:xfrm>
          <a:prstGeom prst="rect">
            <a:avLst/>
          </a:prstGeom>
          <a:ln w="12600">
            <a:noFill/>
          </a:ln>
        </p:spPr>
      </p:pic>
      <p:pic>
        <p:nvPicPr>
          <p:cNvPr id="703" name="Picture 4" descr="Risultati immagini per panic button"/>
          <p:cNvPicPr/>
          <p:nvPr/>
        </p:nvPicPr>
        <p:blipFill>
          <a:blip r:embed="rId2"/>
          <a:srcRect l="14344" t="14193" r="14673" b="13402"/>
          <a:stretch/>
        </p:blipFill>
        <p:spPr>
          <a:xfrm>
            <a:off x="2378520" y="527400"/>
            <a:ext cx="703800" cy="717840"/>
          </a:xfrm>
          <a:prstGeom prst="rect">
            <a:avLst/>
          </a:prstGeom>
          <a:ln w="12600">
            <a:noFill/>
          </a:ln>
        </p:spPr>
      </p:pic>
      <p:sp>
        <p:nvSpPr>
          <p:cNvPr id="704" name="TextShape 3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5" name="TextShape 4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F41C06FB-E841-411E-B19F-7DF57161D344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137880" y="538920"/>
            <a:ext cx="9811800" cy="169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b0f0"/>
                </a:solidFill>
                <a:latin typeface="Calibri"/>
                <a:ea typeface="Noto Sans CJK SC Regular"/>
              </a:rPr>
              <a:t>Gravitational-wave Observation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single-detector trigger, GCN Notice at 13:08:16 UTC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Three detectors reanalyses (LIGO Hanford, Livingstone, Virgo) confirmed high significance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 lasted for ~100 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Model: binary neutron stars coalescence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7" name="TextShape 2"/>
          <p:cNvSpPr txBox="1"/>
          <p:nvPr/>
        </p:nvSpPr>
        <p:spPr>
          <a:xfrm>
            <a:off x="2568960" y="1638360"/>
            <a:ext cx="5072760" cy="578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Virgo -&gt; Livingstone (+22 ms) -&gt; Hanford(+3 ms)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708" name="Picture 5" descr=""/>
          <p:cNvPicPr/>
          <p:nvPr/>
        </p:nvPicPr>
        <p:blipFill>
          <a:blip r:embed="rId1"/>
          <a:stretch/>
        </p:blipFill>
        <p:spPr>
          <a:xfrm>
            <a:off x="2841480" y="2253960"/>
            <a:ext cx="1763280" cy="260640"/>
          </a:xfrm>
          <a:prstGeom prst="rect">
            <a:avLst/>
          </a:prstGeom>
          <a:ln w="12600">
            <a:noFill/>
          </a:ln>
        </p:spPr>
      </p:pic>
      <p:pic>
        <p:nvPicPr>
          <p:cNvPr id="709" name="Picture 6" descr=""/>
          <p:cNvPicPr/>
          <p:nvPr/>
        </p:nvPicPr>
        <p:blipFill>
          <a:blip r:embed="rId2"/>
          <a:stretch/>
        </p:blipFill>
        <p:spPr>
          <a:xfrm>
            <a:off x="2841480" y="2514960"/>
            <a:ext cx="1712160" cy="249480"/>
          </a:xfrm>
          <a:prstGeom prst="rect">
            <a:avLst/>
          </a:prstGeom>
          <a:ln w="12600">
            <a:noFill/>
          </a:ln>
        </p:spPr>
      </p:pic>
      <p:pic>
        <p:nvPicPr>
          <p:cNvPr id="710" name="Picture 8" descr=""/>
          <p:cNvPicPr/>
          <p:nvPr/>
        </p:nvPicPr>
        <p:blipFill>
          <a:blip r:embed="rId3"/>
          <a:stretch/>
        </p:blipFill>
        <p:spPr>
          <a:xfrm>
            <a:off x="6217920" y="2394720"/>
            <a:ext cx="1153440" cy="348840"/>
          </a:xfrm>
          <a:prstGeom prst="rect">
            <a:avLst/>
          </a:prstGeom>
          <a:ln w="12600">
            <a:noFill/>
          </a:ln>
        </p:spPr>
      </p:pic>
      <p:sp>
        <p:nvSpPr>
          <p:cNvPr id="711" name="TextShape 3"/>
          <p:cNvSpPr txBox="1"/>
          <p:nvPr/>
        </p:nvSpPr>
        <p:spPr>
          <a:xfrm>
            <a:off x="5455800" y="2394720"/>
            <a:ext cx="822240" cy="407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M</a:t>
            </a:r>
            <a:r>
              <a:rPr b="0" lang="en-US" sz="2079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BH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=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2" name="CustomShape 4"/>
          <p:cNvSpPr/>
          <p:nvPr/>
        </p:nvSpPr>
        <p:spPr>
          <a:xfrm rot="5400000">
            <a:off x="4922280" y="2261520"/>
            <a:ext cx="164880" cy="591120"/>
          </a:xfrm>
          <a:custGeom>
            <a:avLst/>
            <a:gdLst/>
            <a:ahLst/>
            <a:rect l="0" t="0" r="r" b="b"/>
            <a:pathLst>
              <a:path w="460" h="1644">
                <a:moveTo>
                  <a:pt x="114" y="1643"/>
                </a:moveTo>
                <a:lnTo>
                  <a:pt x="114" y="523"/>
                </a:lnTo>
                <a:lnTo>
                  <a:pt x="0" y="523"/>
                </a:lnTo>
                <a:lnTo>
                  <a:pt x="229" y="0"/>
                </a:lnTo>
                <a:lnTo>
                  <a:pt x="459" y="523"/>
                </a:lnTo>
                <a:lnTo>
                  <a:pt x="344" y="523"/>
                </a:lnTo>
                <a:lnTo>
                  <a:pt x="344" y="1643"/>
                </a:lnTo>
                <a:lnTo>
                  <a:pt x="114" y="164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TextShape 5"/>
          <p:cNvSpPr txBox="1"/>
          <p:nvPr/>
        </p:nvSpPr>
        <p:spPr>
          <a:xfrm>
            <a:off x="6143040" y="2838600"/>
            <a:ext cx="3394440" cy="821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“</a:t>
            </a:r>
            <a:r>
              <a:rPr b="0" i="1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However, for this event gravitational-wave data alone cannot rule out objects more compact than neutron stars such as quark stars or black hole”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4" name="CustomShape 6"/>
          <p:cNvSpPr/>
          <p:nvPr/>
        </p:nvSpPr>
        <p:spPr>
          <a:xfrm>
            <a:off x="98640" y="3547440"/>
            <a:ext cx="981180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f4b183"/>
                </a:solidFill>
                <a:latin typeface="Calibri"/>
                <a:ea typeface="Noto Sans CJK SC Regular"/>
              </a:rPr>
              <a:t>Prompt Gamma Ray Burst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5" name="TextShape 7"/>
          <p:cNvSpPr txBox="1"/>
          <p:nvPr/>
        </p:nvSpPr>
        <p:spPr>
          <a:xfrm>
            <a:off x="197280" y="3861720"/>
            <a:ext cx="9692640" cy="1181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GRB detected at T0 = 12:41:06 UTC, Fermi-GBM at 12:41:20 UTC nitce (14s  after detection) classified as a short GRB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Main pulse encompassing the GRB trigger time from T0 - 0.320 s  to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T0 + 0.256 s, followed by a weak tail starting at T0 + 0.832 s and extending to T0 1.984 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716" name="TextShape 8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Binary Neutron Stars and Multi-Messenger Astronomy with GWs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7" name="TextShape 9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18" name="TextShape 10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EAB0532F-56ED-4118-ACFA-F3452E9B4EED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91440" y="548640"/>
            <a:ext cx="9811800" cy="108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840">
              <a:lnSpc>
                <a:spcPct val="100000"/>
              </a:lnSpc>
            </a:pPr>
            <a:r>
              <a:rPr b="1" i="1" lang="en-US" sz="1600" spc="-1" strike="noStrike">
                <a:solidFill>
                  <a:srgbClr val="7030a0"/>
                </a:solidFill>
                <a:latin typeface="Calibri"/>
                <a:ea typeface="Noto Sans CJK SC Regular"/>
              </a:rPr>
              <a:t>Discovery of the Optical Counterpart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Broadband observing campaign in search of electromagnetic counterparts after the announcements of Fermi and Virgo-Ligo, using using ground- and space-based telescopes</a:t>
            </a:r>
            <a:endParaRPr b="0" lang="en-US" sz="13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1M2H team was the first to discover a bright optical transient on August 17 at 23:33 UTC (tc + 10.87 hr) with the 1 m Swope telescope at Las Campanas Observatory in Chile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720" name="CustomShape 2"/>
          <p:cNvSpPr/>
          <p:nvPr/>
        </p:nvSpPr>
        <p:spPr>
          <a:xfrm>
            <a:off x="91440" y="1870560"/>
            <a:ext cx="9811800" cy="74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ff0000"/>
                </a:solidFill>
                <a:latin typeface="Calibri"/>
                <a:ea typeface="Noto Sans CJK SC Regular"/>
              </a:rPr>
              <a:t>Broadband Follow Up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Plethora of observations performed by many experiments covering all the EM spectrum (infrared, radio, X-Rays, late Gammas…)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21" name="TextShape 3"/>
          <p:cNvSpPr txBox="1"/>
          <p:nvPr/>
        </p:nvSpPr>
        <p:spPr>
          <a:xfrm>
            <a:off x="7772400" y="548640"/>
            <a:ext cx="215748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 Regular"/>
                <a:hlinkClick r:id="rId1"/>
              </a:rPr>
              <a:t>https://arxiv.org/pdf/1710.05833.pdf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22" name="CustomShape 4"/>
          <p:cNvSpPr/>
          <p:nvPr/>
        </p:nvSpPr>
        <p:spPr>
          <a:xfrm>
            <a:off x="91440" y="2656080"/>
            <a:ext cx="9811800" cy="53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840">
              <a:lnSpc>
                <a:spcPct val="100000"/>
              </a:lnSpc>
            </a:pPr>
            <a:r>
              <a:rPr b="1" i="1" lang="en-US" sz="1600" spc="-1" strike="noStrike">
                <a:solidFill>
                  <a:srgbClr val="a9d18e"/>
                </a:solidFill>
                <a:latin typeface="Calibri"/>
                <a:ea typeface="Noto Sans CJK SC Regular"/>
              </a:rPr>
              <a:t>Neutrinos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Neutrinos: no highly energetic neutrinos found by the IceCube, ANTARES or Pierre Auger observatories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23" name="TextShape 5"/>
          <p:cNvSpPr txBox="1"/>
          <p:nvPr/>
        </p:nvSpPr>
        <p:spPr>
          <a:xfrm>
            <a:off x="631080" y="3486600"/>
            <a:ext cx="8613000" cy="171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“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[…] For the first time, gravitational and electromagnetic waves from a single source have been observed. The gravitationa lwave observation of a binary neutron star merger is the first of its kind. The electromagnetic observations further support the interpretation of the nature of the binary, and comprise three components at different wavelengths: (i) a prompt sGRB that demonstrates that BNS mergers are the progenitor of at least a fraction of such bursts; (ii) an ultraviolet, optical, and infrared transient (kilonova), which allows for the identification of the host galaxy and is associated with the aftermath of the BNS merger; and (iii) delayed X-ray and radio counterparts that provide information on the environment of the binary”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24" name="TextShape 6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Binary Neutron Stars and Multi-Messenger Astronomy with GWs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5" name="TextShape 7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26" name="TextShape 8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52EFE274-72D5-461A-BD31-8E653C2639A4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Binary Neutron Stars and Multi-Messenger Astronomy with GWs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8" name="Picture 4" descr=""/>
          <p:cNvPicPr/>
          <p:nvPr/>
        </p:nvPicPr>
        <p:blipFill>
          <a:blip r:embed="rId1"/>
          <a:srcRect l="17966" t="11749" r="18829" b="24508"/>
          <a:stretch/>
        </p:blipFill>
        <p:spPr>
          <a:xfrm>
            <a:off x="460800" y="597960"/>
            <a:ext cx="7240320" cy="4107240"/>
          </a:xfrm>
          <a:prstGeom prst="rect">
            <a:avLst/>
          </a:prstGeom>
          <a:ln w="12600">
            <a:noFill/>
          </a:ln>
        </p:spPr>
      </p:pic>
      <p:sp>
        <p:nvSpPr>
          <p:cNvPr id="729" name="TextShape 2"/>
          <p:cNvSpPr txBox="1"/>
          <p:nvPr/>
        </p:nvSpPr>
        <p:spPr>
          <a:xfrm>
            <a:off x="7163280" y="1079280"/>
            <a:ext cx="291744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Host Galaxy NGC 4993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0" name="TextShape 3"/>
          <p:cNvSpPr txBox="1"/>
          <p:nvPr/>
        </p:nvSpPr>
        <p:spPr>
          <a:xfrm>
            <a:off x="229680" y="4794120"/>
            <a:ext cx="9873360" cy="518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Besides carrying diverse information, multiple detectors/exp improve the localization of the position of the possible source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31" name="Picture 4" descr="INTEGRAL 3D image"/>
          <p:cNvPicPr/>
          <p:nvPr/>
        </p:nvPicPr>
        <p:blipFill>
          <a:blip r:embed="rId2"/>
          <a:stretch/>
        </p:blipFill>
        <p:spPr>
          <a:xfrm>
            <a:off x="519840" y="3325320"/>
            <a:ext cx="1388520" cy="595080"/>
          </a:xfrm>
          <a:prstGeom prst="rect">
            <a:avLst/>
          </a:prstGeom>
          <a:ln w="12600">
            <a:noFill/>
          </a:ln>
        </p:spPr>
      </p:pic>
      <p:pic>
        <p:nvPicPr>
          <p:cNvPr id="732" name="Picture 6" descr="Risultati immagini per fermi lat"/>
          <p:cNvPicPr/>
          <p:nvPr/>
        </p:nvPicPr>
        <p:blipFill>
          <a:blip r:embed="rId3"/>
          <a:stretch/>
        </p:blipFill>
        <p:spPr>
          <a:xfrm>
            <a:off x="460800" y="1163520"/>
            <a:ext cx="1240560" cy="711000"/>
          </a:xfrm>
          <a:prstGeom prst="rect">
            <a:avLst/>
          </a:prstGeom>
          <a:ln w="12600">
            <a:noFill/>
          </a:ln>
        </p:spPr>
      </p:pic>
      <p:sp>
        <p:nvSpPr>
          <p:cNvPr id="733" name="TextShape 4"/>
          <p:cNvSpPr txBox="1"/>
          <p:nvPr/>
        </p:nvSpPr>
        <p:spPr>
          <a:xfrm>
            <a:off x="1024560" y="934560"/>
            <a:ext cx="83088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Fermi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34" name="TextShape 5"/>
          <p:cNvSpPr txBox="1"/>
          <p:nvPr/>
        </p:nvSpPr>
        <p:spPr>
          <a:xfrm>
            <a:off x="63360" y="2678400"/>
            <a:ext cx="1922400" cy="80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INTEGRAL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INTErnational Gamma-Ray Astrophysics)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35" name="TextShape 6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36" name="TextShape 7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29CC8E38-66BE-42E1-BE3C-EB1767483127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TextShape 1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Binary Neutron Stars and Multi-Messenger Astronomy with GWs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38" name="Picture 4" descr=""/>
          <p:cNvPicPr/>
          <p:nvPr/>
        </p:nvPicPr>
        <p:blipFill>
          <a:blip r:embed="rId1"/>
          <a:srcRect l="17966" t="11749" r="18829" b="24508"/>
          <a:stretch/>
        </p:blipFill>
        <p:spPr>
          <a:xfrm>
            <a:off x="460800" y="597960"/>
            <a:ext cx="7240320" cy="4107240"/>
          </a:xfrm>
          <a:prstGeom prst="rect">
            <a:avLst/>
          </a:prstGeom>
          <a:ln w="12600">
            <a:noFill/>
          </a:ln>
        </p:spPr>
      </p:pic>
      <p:cxnSp>
        <p:nvCxnSpPr>
          <p:cNvPr id="739" name="Line 2"/>
          <p:cNvCxnSpPr/>
          <p:nvPr/>
        </p:nvCxnSpPr>
        <p:spPr>
          <a:xfrm flipH="1" flipV="1">
            <a:off x="5912640" y="3105000"/>
            <a:ext cx="855000" cy="16560"/>
          </a:xfrm>
          <a:prstGeom prst="straightConnector1">
            <a:avLst/>
          </a:prstGeom>
          <a:ln w="28440">
            <a:solidFill>
              <a:srgbClr val="ff0000"/>
            </a:solidFill>
            <a:miter/>
            <a:tailEnd len="med" type="triangle" w="med"/>
          </a:ln>
        </p:spPr>
      </p:cxnSp>
      <p:sp>
        <p:nvSpPr>
          <p:cNvPr id="740" name="CustomShape 3"/>
          <p:cNvSpPr/>
          <p:nvPr/>
        </p:nvSpPr>
        <p:spPr>
          <a:xfrm>
            <a:off x="5486400" y="2909880"/>
            <a:ext cx="364680" cy="355320"/>
          </a:xfrm>
          <a:custGeom>
            <a:avLst/>
            <a:gdLst/>
            <a:ahLst/>
            <a:rect l="l" t="t" r="r" b="b"/>
            <a:pathLst>
              <a:path w="22168" h="21600">
                <a:moveTo>
                  <a:pt x="0" y="10800"/>
                </a:moveTo>
                <a:close/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4"/>
          <p:cNvSpPr/>
          <p:nvPr/>
        </p:nvSpPr>
        <p:spPr>
          <a:xfrm>
            <a:off x="5517360" y="1454760"/>
            <a:ext cx="364680" cy="355320"/>
          </a:xfrm>
          <a:custGeom>
            <a:avLst/>
            <a:gdLst/>
            <a:ahLst/>
            <a:rect l="l" t="t" r="r" b="b"/>
            <a:pathLst>
              <a:path w="22168" h="21600">
                <a:moveTo>
                  <a:pt x="0" y="10800"/>
                </a:moveTo>
                <a:close/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cxnSp>
        <p:nvCxnSpPr>
          <p:cNvPr id="742" name="Line 5"/>
          <p:cNvCxnSpPr/>
          <p:nvPr/>
        </p:nvCxnSpPr>
        <p:spPr>
          <a:xfrm flipH="1" flipV="1">
            <a:off x="5894640" y="1633680"/>
            <a:ext cx="879120" cy="19440"/>
          </a:xfrm>
          <a:prstGeom prst="straightConnector1">
            <a:avLst/>
          </a:prstGeom>
          <a:ln w="28440">
            <a:solidFill>
              <a:srgbClr val="ff0000"/>
            </a:solidFill>
            <a:miter/>
            <a:tailEnd len="med" type="triangle" w="med"/>
          </a:ln>
        </p:spPr>
      </p:cxnSp>
      <p:sp>
        <p:nvSpPr>
          <p:cNvPr id="743" name="TextShape 6"/>
          <p:cNvSpPr txBox="1"/>
          <p:nvPr/>
        </p:nvSpPr>
        <p:spPr>
          <a:xfrm>
            <a:off x="6773760" y="1278360"/>
            <a:ext cx="2764800" cy="914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0000"/>
                </a:solidFill>
                <a:latin typeface="Calibri"/>
                <a:ea typeface="Noto Sans CJK SC Regular"/>
              </a:rPr>
              <a:t>!</a:t>
            </a:r>
            <a:r>
              <a:rPr b="0" lang="en-US" sz="1400" spc="-1" strike="noStrike">
                <a:solidFill>
                  <a:srgbClr val="ff0000"/>
                </a:solidFill>
                <a:latin typeface="Calibri"/>
                <a:ea typeface="Noto Sans CJK SC Regular"/>
              </a:rPr>
              <a:t> 10.9 h after the GW detection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4" name="TextShape 7"/>
          <p:cNvSpPr txBox="1"/>
          <p:nvPr/>
        </p:nvSpPr>
        <p:spPr>
          <a:xfrm>
            <a:off x="6773400" y="2965680"/>
            <a:ext cx="2764800" cy="518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Calibri"/>
                <a:ea typeface="Noto Sans CJK SC Regular"/>
              </a:rPr>
              <a:t>~20 days before the GW detection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5" name="TextShape 8"/>
          <p:cNvSpPr txBox="1"/>
          <p:nvPr/>
        </p:nvSpPr>
        <p:spPr>
          <a:xfrm>
            <a:off x="7163280" y="1079280"/>
            <a:ext cx="291744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Host Galaxy NGC 4993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6" name="TextShape 9"/>
          <p:cNvSpPr txBox="1"/>
          <p:nvPr/>
        </p:nvSpPr>
        <p:spPr>
          <a:xfrm>
            <a:off x="229680" y="4794120"/>
            <a:ext cx="9873360" cy="518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Besides carrying diverse information, multiple detectors/exp improve the localization of the position of the possible source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47" name="Picture 4" descr="INTEGRAL 3D image"/>
          <p:cNvPicPr/>
          <p:nvPr/>
        </p:nvPicPr>
        <p:blipFill>
          <a:blip r:embed="rId2"/>
          <a:stretch/>
        </p:blipFill>
        <p:spPr>
          <a:xfrm>
            <a:off x="519840" y="3325320"/>
            <a:ext cx="1388520" cy="595080"/>
          </a:xfrm>
          <a:prstGeom prst="rect">
            <a:avLst/>
          </a:prstGeom>
          <a:ln w="12600">
            <a:noFill/>
          </a:ln>
        </p:spPr>
      </p:pic>
      <p:pic>
        <p:nvPicPr>
          <p:cNvPr id="748" name="Picture 6" descr="Risultati immagini per fermi lat"/>
          <p:cNvPicPr/>
          <p:nvPr/>
        </p:nvPicPr>
        <p:blipFill>
          <a:blip r:embed="rId3"/>
          <a:stretch/>
        </p:blipFill>
        <p:spPr>
          <a:xfrm>
            <a:off x="460800" y="1163520"/>
            <a:ext cx="1240560" cy="711000"/>
          </a:xfrm>
          <a:prstGeom prst="rect">
            <a:avLst/>
          </a:prstGeom>
          <a:ln w="12600">
            <a:noFill/>
          </a:ln>
        </p:spPr>
      </p:pic>
      <p:sp>
        <p:nvSpPr>
          <p:cNvPr id="749" name="TextShape 10"/>
          <p:cNvSpPr txBox="1"/>
          <p:nvPr/>
        </p:nvSpPr>
        <p:spPr>
          <a:xfrm>
            <a:off x="1024560" y="934560"/>
            <a:ext cx="83088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Fermi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50" name="TextShape 11"/>
          <p:cNvSpPr txBox="1"/>
          <p:nvPr/>
        </p:nvSpPr>
        <p:spPr>
          <a:xfrm>
            <a:off x="669240" y="3048480"/>
            <a:ext cx="1391760" cy="27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INTEGRAL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51" name="TextShape 12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52" name="TextShape 13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2D61532D-20FC-43AB-B8E9-74B143D51238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54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AC5B1B90-F4DB-4187-908B-86C150212956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755" name="Picture 3" descr=""/>
          <p:cNvPicPr/>
          <p:nvPr/>
        </p:nvPicPr>
        <p:blipFill>
          <a:blip r:embed="rId1"/>
          <a:srcRect l="24340" t="23566" r="24358" b="26772"/>
          <a:stretch/>
        </p:blipFill>
        <p:spPr>
          <a:xfrm>
            <a:off x="375480" y="1698120"/>
            <a:ext cx="6160680" cy="3354840"/>
          </a:xfrm>
          <a:prstGeom prst="rect">
            <a:avLst/>
          </a:prstGeom>
          <a:ln w="12600">
            <a:noFill/>
          </a:ln>
        </p:spPr>
      </p:pic>
      <p:sp>
        <p:nvSpPr>
          <p:cNvPr id="756" name="TextShape 3"/>
          <p:cNvSpPr txBox="1"/>
          <p:nvPr/>
        </p:nvSpPr>
        <p:spPr>
          <a:xfrm>
            <a:off x="120600" y="92160"/>
            <a:ext cx="953604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</a:t>
            </a:r>
            <a:r>
              <a:rPr b="1" lang="en-US" sz="1800" spc="-1" strike="noStrike" cap="all">
                <a:solidFill>
                  <a:srgbClr val="000000"/>
                </a:solidFill>
                <a:latin typeface="Calibri"/>
                <a:ea typeface="Noto Sans CJK SC Regular"/>
              </a:rPr>
              <a:t>O1/O2 </a:t>
            </a: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2018 Events Catalog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7" name="CustomShape 4"/>
          <p:cNvSpPr/>
          <p:nvPr/>
        </p:nvSpPr>
        <p:spPr>
          <a:xfrm>
            <a:off x="4792320" y="1446120"/>
            <a:ext cx="9207000" cy="30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  <a:hlinkClick r:id="rId2"/>
              </a:rPr>
              <a:t>https://www.ligo.org/science/Publication-O2BBHPop/flyer.pdf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58" name="TextShape 5"/>
          <p:cNvSpPr txBox="1"/>
          <p:nvPr/>
        </p:nvSpPr>
        <p:spPr>
          <a:xfrm>
            <a:off x="120600" y="491040"/>
            <a:ext cx="9807120" cy="109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On December 1, 2018 the LIGO/Virgo Collaboration published a catalog of their searches for gravitational-waves from stellar-mass coalescing compact binaries: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600" spc="-1" strike="noStrike">
                <a:solidFill>
                  <a:srgbClr val="ffc000"/>
                </a:solidFill>
                <a:latin typeface="Calibri"/>
                <a:ea typeface="Noto Sans CJK SC Regular"/>
              </a:rPr>
              <a:t>10 BHBH events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600" spc="-1" strike="noStrike">
                <a:solidFill>
                  <a:srgbClr val="00b050"/>
                </a:solidFill>
                <a:latin typeface="Calibri"/>
                <a:ea typeface="Noto Sans CJK SC Regular"/>
              </a:rPr>
              <a:t>1 NSNS event</a:t>
            </a:r>
            <a:endParaRPr b="0" lang="en-US" sz="16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0" y="476640"/>
            <a:ext cx="10080720" cy="476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600">
            <a:solidFill>
              <a:srgbClr val="41719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TextShape 2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61" name="TextShape 3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9639CDCA-0338-43EE-8A12-5A024D6E2F39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762" name="Picture 2" descr="https://dcc.ligo.org/GWTC-1-chirp.png"/>
          <p:cNvPicPr/>
          <p:nvPr/>
        </p:nvPicPr>
        <p:blipFill>
          <a:blip r:embed="rId1"/>
          <a:srcRect l="0" t="0" r="4287" b="0"/>
          <a:stretch/>
        </p:blipFill>
        <p:spPr>
          <a:xfrm>
            <a:off x="3108960" y="1005840"/>
            <a:ext cx="6811200" cy="4056480"/>
          </a:xfrm>
          <a:prstGeom prst="rect">
            <a:avLst/>
          </a:prstGeom>
          <a:ln w="12600">
            <a:noFill/>
          </a:ln>
        </p:spPr>
      </p:pic>
      <p:sp>
        <p:nvSpPr>
          <p:cNvPr id="763" name="TextShape 4"/>
          <p:cNvSpPr txBox="1"/>
          <p:nvPr/>
        </p:nvSpPr>
        <p:spPr>
          <a:xfrm>
            <a:off x="120600" y="92160"/>
            <a:ext cx="953604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</a:t>
            </a:r>
            <a:r>
              <a:rPr b="1" lang="en-US" sz="1800" spc="-1" strike="noStrike" cap="all">
                <a:solidFill>
                  <a:srgbClr val="000000"/>
                </a:solidFill>
                <a:latin typeface="Calibri"/>
                <a:ea typeface="Noto Sans CJK SC Regular"/>
              </a:rPr>
              <a:t>O1/O2 </a:t>
            </a: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2018 Events Catalog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4" name="TextShape 5"/>
          <p:cNvSpPr txBox="1"/>
          <p:nvPr/>
        </p:nvSpPr>
        <p:spPr>
          <a:xfrm>
            <a:off x="144360" y="1167480"/>
            <a:ext cx="2756160" cy="4746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The spectrogram color indicates a measure of signal strength; the increase of signal frequency with time clearly shows the characteristic "chirp" signature of a binary inspiral.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The waveforms shown at the bottom of each panel are produced from either a range of models based on Einstein's theory (orange) or a wavelet decomposition of the observed signal (gray). 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765" name="TextShape 6"/>
          <p:cNvSpPr txBox="1"/>
          <p:nvPr/>
        </p:nvSpPr>
        <p:spPr>
          <a:xfrm>
            <a:off x="120600" y="545400"/>
            <a:ext cx="9823680" cy="646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Spectrograms and waveforms for the gravitational-wave transient catalog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CustomShape 1"/>
          <p:cNvSpPr/>
          <p:nvPr/>
        </p:nvSpPr>
        <p:spPr>
          <a:xfrm>
            <a:off x="0" y="499680"/>
            <a:ext cx="10080720" cy="46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600">
            <a:solidFill>
              <a:srgbClr val="41719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TextShape 2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68" name="TextShape 3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7CE79116-5918-4481-90DB-0691B6295C24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769" name="CustomShape 4"/>
          <p:cNvSpPr/>
          <p:nvPr/>
        </p:nvSpPr>
        <p:spPr>
          <a:xfrm>
            <a:off x="5191920" y="499680"/>
            <a:ext cx="5891040" cy="35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i="1" lang="en-US" sz="1800" spc="-1" strike="noStrike" u="sng">
                <a:solidFill>
                  <a:srgbClr val="0070c0"/>
                </a:solidFill>
                <a:uFillTx/>
                <a:latin typeface="Calibri"/>
                <a:ea typeface="Noto Sans CJK SC Regular"/>
              </a:rPr>
              <a:t>https://www.youtube.com/watch?v=9xY53UyQjQs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0" name="TextShape 5"/>
          <p:cNvSpPr txBox="1"/>
          <p:nvPr/>
        </p:nvSpPr>
        <p:spPr>
          <a:xfrm>
            <a:off x="120600" y="92160"/>
            <a:ext cx="953604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</a:t>
            </a:r>
            <a:r>
              <a:rPr b="1" lang="en-US" sz="1800" spc="-1" strike="noStrike" cap="all">
                <a:solidFill>
                  <a:srgbClr val="000000"/>
                </a:solidFill>
                <a:latin typeface="Calibri"/>
                <a:ea typeface="Noto Sans CJK SC Regular"/>
              </a:rPr>
              <a:t>O1/O2 </a:t>
            </a: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2018 Events Catalog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3B2D5681-1C65-42F2-B7E8-1FE4F12E1FC1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>
            <a:off x="148680" y="572400"/>
            <a:ext cx="9505800" cy="37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b0f0"/>
                </a:solidFill>
                <a:latin typeface="Calibri"/>
                <a:ea typeface="Noto Sans CJK SC Regular"/>
              </a:rPr>
              <a:t>Gravitational Waves (GWs) </a:t>
            </a: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represent one of the hot topic in current Astrophysics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3" name="TextShape 4"/>
          <p:cNvSpPr txBox="1"/>
          <p:nvPr/>
        </p:nvSpPr>
        <p:spPr>
          <a:xfrm>
            <a:off x="249840" y="965160"/>
            <a:ext cx="6925320" cy="2469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Another fundamental proof that Einstein‘s general relativity is correct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Give complementary and independent measurements of astrophysical/cosmological parameters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Allow to observe atrophysical objects/events that cannot be seen with electromagnetic waves or cosmic rays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Allow to test the </a:t>
            </a:r>
            <a:r>
              <a:rPr b="0" lang="el-GR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Λ</a:t>
            </a: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CDM Cosmological Model and the evolution of the universe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(...)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514" name="TextShape 5"/>
          <p:cNvSpPr txBox="1"/>
          <p:nvPr/>
        </p:nvSpPr>
        <p:spPr>
          <a:xfrm>
            <a:off x="148680" y="92160"/>
            <a:ext cx="97747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Overview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5" name="Picture 7" descr=""/>
          <p:cNvPicPr/>
          <p:nvPr/>
        </p:nvPicPr>
        <p:blipFill>
          <a:blip r:embed="rId1"/>
          <a:stretch/>
        </p:blipFill>
        <p:spPr>
          <a:xfrm>
            <a:off x="7412400" y="1052280"/>
            <a:ext cx="2055240" cy="1621080"/>
          </a:xfrm>
          <a:prstGeom prst="rect">
            <a:avLst/>
          </a:prstGeom>
          <a:ln w="12600">
            <a:noFill/>
          </a:ln>
          <a:effectLst>
            <a:outerShdw dist="50760" dir="5400000">
              <a:srgbClr val="000000">
                <a:alpha val="0"/>
              </a:srgbClr>
            </a:outerShdw>
          </a:effectLst>
        </p:spPr>
      </p:pic>
      <p:pic>
        <p:nvPicPr>
          <p:cNvPr id="516" name="Picture 2" descr="Immagine correlata"/>
          <p:cNvPicPr/>
          <p:nvPr/>
        </p:nvPicPr>
        <p:blipFill>
          <a:blip r:embed="rId2"/>
          <a:stretch/>
        </p:blipFill>
        <p:spPr>
          <a:xfrm>
            <a:off x="2468160" y="2993400"/>
            <a:ext cx="3472200" cy="2161080"/>
          </a:xfrm>
          <a:prstGeom prst="rect">
            <a:avLst/>
          </a:prstGeom>
          <a:ln w="12600">
            <a:noFill/>
          </a:ln>
        </p:spPr>
      </p:pic>
      <p:pic>
        <p:nvPicPr>
          <p:cNvPr id="517" name="Picture 4" descr="Risultati immagini per crab nebula"/>
          <p:cNvPicPr/>
          <p:nvPr/>
        </p:nvPicPr>
        <p:blipFill>
          <a:blip r:embed="rId3"/>
          <a:stretch/>
        </p:blipFill>
        <p:spPr>
          <a:xfrm>
            <a:off x="192960" y="3091680"/>
            <a:ext cx="1923480" cy="1933920"/>
          </a:xfrm>
          <a:prstGeom prst="rect">
            <a:avLst/>
          </a:prstGeom>
          <a:ln w="12600">
            <a:noFill/>
          </a:ln>
        </p:spPr>
      </p:pic>
      <p:sp>
        <p:nvSpPr>
          <p:cNvPr id="518" name="CustomShape 6"/>
          <p:cNvSpPr/>
          <p:nvPr/>
        </p:nvSpPr>
        <p:spPr>
          <a:xfrm>
            <a:off x="6396120" y="3417840"/>
            <a:ext cx="3433680" cy="220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i="1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In this lecture: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i="1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Introduction to GWs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i="1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Sources: Black Holes, Neutron Stars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i="1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Interferometry: LIGO, VIRGO, LISA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i="1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Characterization of GW events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i="1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Multimessenger astronomy</a:t>
            </a:r>
            <a:endParaRPr b="0" lang="en-US" sz="1600" spc="-1" strike="noStrike"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0" y="541080"/>
            <a:ext cx="10080720" cy="46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600">
            <a:solidFill>
              <a:srgbClr val="41719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TextShape 2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3" name="TextShape 3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A10D83D8-DE8B-43C3-85F5-6D60CE1DFE00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774" name="Picture 2" descr="https://www.ligo.org/detections/images/Masses_of_Dead_Stars_LIGO_Virgo_default.png"/>
          <p:cNvPicPr/>
          <p:nvPr/>
        </p:nvPicPr>
        <p:blipFill>
          <a:blip r:embed="rId1"/>
          <a:srcRect l="0" t="0" r="0" b="9968"/>
          <a:stretch/>
        </p:blipFill>
        <p:spPr>
          <a:xfrm>
            <a:off x="299880" y="541080"/>
            <a:ext cx="7310880" cy="4538880"/>
          </a:xfrm>
          <a:prstGeom prst="rect">
            <a:avLst/>
          </a:prstGeom>
          <a:ln w="12600">
            <a:noFill/>
          </a:ln>
        </p:spPr>
      </p:pic>
      <p:sp>
        <p:nvSpPr>
          <p:cNvPr id="775" name="TextShape 4"/>
          <p:cNvSpPr txBox="1"/>
          <p:nvPr/>
        </p:nvSpPr>
        <p:spPr>
          <a:xfrm>
            <a:off x="120600" y="92160"/>
            <a:ext cx="953604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</a:t>
            </a:r>
            <a:r>
              <a:rPr b="1" lang="en-US" sz="1800" spc="-1" strike="noStrike" cap="all">
                <a:solidFill>
                  <a:srgbClr val="000000"/>
                </a:solidFill>
                <a:latin typeface="Calibri"/>
                <a:ea typeface="Noto Sans CJK SC Regular"/>
              </a:rPr>
              <a:t>O1/O2 </a:t>
            </a: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2018 Events Catalog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7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6796EE11-554F-4AB3-8372-E7F49145BBDC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778" name="Picture 3" descr=""/>
          <p:cNvPicPr/>
          <p:nvPr/>
        </p:nvPicPr>
        <p:blipFill>
          <a:blip r:embed="rId1"/>
          <a:srcRect l="26425" t="19321" r="50667" b="53169"/>
          <a:stretch/>
        </p:blipFill>
        <p:spPr>
          <a:xfrm>
            <a:off x="5291280" y="867960"/>
            <a:ext cx="3561120" cy="2405880"/>
          </a:xfrm>
          <a:prstGeom prst="rect">
            <a:avLst/>
          </a:prstGeom>
          <a:ln w="12600">
            <a:noFill/>
          </a:ln>
        </p:spPr>
      </p:pic>
      <p:sp>
        <p:nvSpPr>
          <p:cNvPr id="779" name="TextShape 3"/>
          <p:cNvSpPr txBox="1"/>
          <p:nvPr/>
        </p:nvSpPr>
        <p:spPr>
          <a:xfrm>
            <a:off x="120600" y="92160"/>
            <a:ext cx="953604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BHBH Merging Parameters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80" name="Picture 5" descr=""/>
          <p:cNvPicPr/>
          <p:nvPr/>
        </p:nvPicPr>
        <p:blipFill>
          <a:blip r:embed="rId2"/>
          <a:srcRect l="24945" t="49026" r="25510" b="28127"/>
          <a:stretch/>
        </p:blipFill>
        <p:spPr>
          <a:xfrm>
            <a:off x="4268880" y="3367440"/>
            <a:ext cx="5704560" cy="1479600"/>
          </a:xfrm>
          <a:prstGeom prst="rect">
            <a:avLst/>
          </a:prstGeom>
          <a:ln w="12600">
            <a:noFill/>
          </a:ln>
        </p:spPr>
      </p:pic>
      <p:pic>
        <p:nvPicPr>
          <p:cNvPr id="781" name="Picture 6" descr=""/>
          <p:cNvPicPr/>
          <p:nvPr/>
        </p:nvPicPr>
        <p:blipFill>
          <a:blip r:embed="rId3"/>
          <a:srcRect l="33154" t="14984" r="32600" b="24806"/>
          <a:stretch/>
        </p:blipFill>
        <p:spPr>
          <a:xfrm>
            <a:off x="120600" y="1053000"/>
            <a:ext cx="3927960" cy="3884760"/>
          </a:xfrm>
          <a:prstGeom prst="rect">
            <a:avLst/>
          </a:prstGeom>
          <a:ln w="12600">
            <a:noFill/>
          </a:ln>
        </p:spPr>
      </p:pic>
      <p:sp>
        <p:nvSpPr>
          <p:cNvPr id="782" name="TextShape 4"/>
          <p:cNvSpPr txBox="1"/>
          <p:nvPr/>
        </p:nvSpPr>
        <p:spPr>
          <a:xfrm>
            <a:off x="192600" y="572040"/>
            <a:ext cx="440640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Projections in the Sky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3" name="TextShape 5"/>
          <p:cNvSpPr txBox="1"/>
          <p:nvPr/>
        </p:nvSpPr>
        <p:spPr>
          <a:xfrm>
            <a:off x="4326120" y="572040"/>
            <a:ext cx="52189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Distributions of Masses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TextShape 1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EF4C2EC8-9309-4A44-9523-0456C229D543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785" name="Picture 3" descr=""/>
          <p:cNvPicPr/>
          <p:nvPr/>
        </p:nvPicPr>
        <p:blipFill>
          <a:blip r:embed="rId1"/>
          <a:srcRect l="49717" t="16739" r="9936" b="8865"/>
          <a:stretch/>
        </p:blipFill>
        <p:spPr>
          <a:xfrm>
            <a:off x="6374520" y="594720"/>
            <a:ext cx="2844000" cy="2949480"/>
          </a:xfrm>
          <a:prstGeom prst="rect">
            <a:avLst/>
          </a:prstGeom>
          <a:ln w="12600">
            <a:noFill/>
          </a:ln>
        </p:spPr>
      </p:pic>
      <p:sp>
        <p:nvSpPr>
          <p:cNvPr id="786" name="TextShape 2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GWs as a test for Cosmology and the Evolution of the Universe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7" name="TextShape 3"/>
          <p:cNvSpPr txBox="1"/>
          <p:nvPr/>
        </p:nvSpPr>
        <p:spPr>
          <a:xfrm>
            <a:off x="148680" y="594720"/>
            <a:ext cx="5316120" cy="2653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It is possible to use the use the properties of the sources of the  GWs observed to constrain Cosmology and evolution models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Neutron Star – Black Hole merger (NSBH) not seen yet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It is possible to set upper limits, with a certain confidence level (here 90%) on the number of events per volume of universe per unit of time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used as a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Standard Sirene (see next)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788" name="Picture 5" descr=""/>
          <p:cNvPicPr/>
          <p:nvPr/>
        </p:nvPicPr>
        <p:blipFill>
          <a:blip r:embed="rId2"/>
          <a:srcRect l="20741" t="38770" r="21525" b="15630"/>
          <a:stretch/>
        </p:blipFill>
        <p:spPr>
          <a:xfrm>
            <a:off x="322200" y="2671200"/>
            <a:ext cx="4969080" cy="2207880"/>
          </a:xfrm>
          <a:prstGeom prst="rect">
            <a:avLst/>
          </a:prstGeom>
          <a:ln w="12600">
            <a:noFill/>
          </a:ln>
        </p:spPr>
      </p:pic>
      <p:sp>
        <p:nvSpPr>
          <p:cNvPr id="789" name="TextShape 4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0" name="TextShape 5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91" name="Line 6"/>
          <p:cNvCxnSpPr/>
          <p:nvPr/>
        </p:nvCxnSpPr>
        <p:spPr>
          <a:xfrm>
            <a:off x="4588200" y="1213920"/>
            <a:ext cx="1725840" cy="370440"/>
          </a:xfrm>
          <a:prstGeom prst="straightConnector1">
            <a:avLst/>
          </a:prstGeom>
          <a:ln w="19080">
            <a:solidFill>
              <a:srgbClr val="5b9bd5"/>
            </a:solidFill>
            <a:miter/>
            <a:tailEnd len="med" type="triangle" w="med"/>
          </a:ln>
        </p:spPr>
      </p:cxnSp>
      <p:sp>
        <p:nvSpPr>
          <p:cNvPr id="792" name="CustomShape 7"/>
          <p:cNvSpPr/>
          <p:nvPr/>
        </p:nvSpPr>
        <p:spPr>
          <a:xfrm>
            <a:off x="148680" y="4934880"/>
            <a:ext cx="647856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hlinkClick r:id="rId3"/>
              </a:rPr>
              <a:t>https://www.ligo.org/science/Publication-O2BBHPop/index.php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93" name="TextShape 8"/>
          <p:cNvSpPr txBox="1"/>
          <p:nvPr/>
        </p:nvSpPr>
        <p:spPr>
          <a:xfrm>
            <a:off x="5622120" y="4168440"/>
            <a:ext cx="4458600" cy="136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GW measurements of black holes have already had profound implications for stellar astrophysics. Most black holes are heavier than the previously known population of stellar-mass black holes from EM obs. of X-ray binary systems; this told us something about how and where heavy BBHs might have formed. “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38160" y="979560"/>
            <a:ext cx="10080720" cy="42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TextShape 2"/>
          <p:cNvSpPr txBox="1"/>
          <p:nvPr/>
        </p:nvSpPr>
        <p:spPr>
          <a:xfrm>
            <a:off x="120600" y="92160"/>
            <a:ext cx="953604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Future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:</a:t>
            </a: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Space Interferometers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6" name="TextShape 3"/>
          <p:cNvSpPr txBox="1"/>
          <p:nvPr/>
        </p:nvSpPr>
        <p:spPr>
          <a:xfrm>
            <a:off x="120600" y="466200"/>
            <a:ext cx="9798840" cy="64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Laser Interferometer Space Antenna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(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LISA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) mission of the European Space Agency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>
            <a:off x="3173400" y="745560"/>
            <a:ext cx="701892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hlinkClick r:id="rId1"/>
              </a:rPr>
              <a:t>http://www.esa.int/Science_Exploration/Space_Science/A_unique_experiment_to_explore_black_holes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798" name="Picture 15" descr=""/>
          <p:cNvPicPr/>
          <p:nvPr/>
        </p:nvPicPr>
        <p:blipFill>
          <a:blip r:embed="rId2"/>
          <a:stretch/>
        </p:blipFill>
        <p:spPr>
          <a:xfrm>
            <a:off x="6686640" y="1415520"/>
            <a:ext cx="3005640" cy="3216240"/>
          </a:xfrm>
          <a:prstGeom prst="rect">
            <a:avLst/>
          </a:prstGeom>
          <a:ln w="12600">
            <a:noFill/>
          </a:ln>
        </p:spPr>
      </p:pic>
      <p:sp>
        <p:nvSpPr>
          <p:cNvPr id="799" name="CustomShape 5"/>
          <p:cNvSpPr/>
          <p:nvPr/>
        </p:nvSpPr>
        <p:spPr>
          <a:xfrm>
            <a:off x="5454720" y="942120"/>
            <a:ext cx="708552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hlinkClick r:id="rId3"/>
              </a:rPr>
              <a:t>https://www.elisascience.org/files/publications/LISA_L3_20170120.pdf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00" name="TextShape 6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01" name="TextShape 7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A2F590E0-4663-4054-8EE4-9EEB044FC1DC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802" name="Picture 2" descr="https://www.elisascience.org/files/styles/keyimage/public/images/Schematic%20LISA%20triangle.jpg?itok=DljdRcB6"/>
          <p:cNvPicPr/>
          <p:nvPr/>
        </p:nvPicPr>
        <p:blipFill>
          <a:blip r:embed="rId4"/>
          <a:srcRect l="24674" t="169" r="9814" b="4948"/>
          <a:stretch/>
        </p:blipFill>
        <p:spPr>
          <a:xfrm>
            <a:off x="3650760" y="1860120"/>
            <a:ext cx="2759400" cy="2164680"/>
          </a:xfrm>
          <a:prstGeom prst="rect">
            <a:avLst/>
          </a:prstGeom>
          <a:ln w="12600">
            <a:noFill/>
          </a:ln>
        </p:spPr>
      </p:pic>
      <p:pic>
        <p:nvPicPr>
          <p:cNvPr id="803" name="Picture 4" descr="https://www.elisascience.org/files/styles/keyimage/public/images/LPF_and_GWs.jpg?itok=NJ9cVS-0"/>
          <p:cNvPicPr/>
          <p:nvPr/>
        </p:nvPicPr>
        <p:blipFill>
          <a:blip r:embed="rId5"/>
          <a:stretch/>
        </p:blipFill>
        <p:spPr>
          <a:xfrm>
            <a:off x="368640" y="1219320"/>
            <a:ext cx="3005280" cy="1627920"/>
          </a:xfrm>
          <a:prstGeom prst="rect">
            <a:avLst/>
          </a:prstGeom>
          <a:ln w="12600">
            <a:noFill/>
          </a:ln>
        </p:spPr>
      </p:pic>
      <p:pic>
        <p:nvPicPr>
          <p:cNvPr id="804" name="Picture 6" descr="LISA with the sun"/>
          <p:cNvPicPr/>
          <p:nvPr/>
        </p:nvPicPr>
        <p:blipFill>
          <a:blip r:embed="rId6"/>
          <a:stretch/>
        </p:blipFill>
        <p:spPr>
          <a:xfrm>
            <a:off x="263520" y="3180960"/>
            <a:ext cx="3177720" cy="172116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CustomShape 1"/>
          <p:cNvSpPr/>
          <p:nvPr/>
        </p:nvSpPr>
        <p:spPr>
          <a:xfrm>
            <a:off x="38160" y="979560"/>
            <a:ext cx="10080720" cy="425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TextShape 2"/>
          <p:cNvSpPr txBox="1"/>
          <p:nvPr/>
        </p:nvSpPr>
        <p:spPr>
          <a:xfrm>
            <a:off x="120600" y="92160"/>
            <a:ext cx="953604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Future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:</a:t>
            </a: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Space Interferometers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7" name="TextShape 3"/>
          <p:cNvSpPr txBox="1"/>
          <p:nvPr/>
        </p:nvSpPr>
        <p:spPr>
          <a:xfrm>
            <a:off x="120600" y="466200"/>
            <a:ext cx="9798840" cy="64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Laser Interferometer Space Antenna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(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LISA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) mission of the European Space Agency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8" name="CustomShape 4"/>
          <p:cNvSpPr/>
          <p:nvPr/>
        </p:nvSpPr>
        <p:spPr>
          <a:xfrm>
            <a:off x="3173400" y="745560"/>
            <a:ext cx="701892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hlinkClick r:id="rId1"/>
              </a:rPr>
              <a:t>http://www.esa.int/Science_Exploration/Space_Science/A_unique_experiment_to_explore_black_holes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809" name="Picture 15" descr=""/>
          <p:cNvPicPr/>
          <p:nvPr/>
        </p:nvPicPr>
        <p:blipFill>
          <a:blip r:embed="rId2"/>
          <a:stretch/>
        </p:blipFill>
        <p:spPr>
          <a:xfrm>
            <a:off x="6686640" y="1415520"/>
            <a:ext cx="3005640" cy="3216240"/>
          </a:xfrm>
          <a:prstGeom prst="rect">
            <a:avLst/>
          </a:prstGeom>
          <a:ln w="12600">
            <a:noFill/>
          </a:ln>
        </p:spPr>
      </p:pic>
      <p:sp>
        <p:nvSpPr>
          <p:cNvPr id="810" name="CustomShape 5"/>
          <p:cNvSpPr/>
          <p:nvPr/>
        </p:nvSpPr>
        <p:spPr>
          <a:xfrm>
            <a:off x="5454720" y="942120"/>
            <a:ext cx="708552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hlinkClick r:id="rId3"/>
              </a:rPr>
              <a:t>https://www.elisascience.org/files/publications/LISA_L3_20170120.pdf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11" name="TextShape 6"/>
          <p:cNvSpPr txBox="1"/>
          <p:nvPr/>
        </p:nvSpPr>
        <p:spPr>
          <a:xfrm>
            <a:off x="185040" y="1146960"/>
            <a:ext cx="6319080" cy="3927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First dedicated space-based gravitational wave detector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Three spacecraft arranged in an equilateral triangle with sides 2.5 million km long, flying along an Earth-like heliocentric orbit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Each of the spacecraft contains two telescopes, two lasers and two test masses (each a 46 mm, 2 kg, gold-coated cube of gold/platinum)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2.5 million km corresponds to 8.3 seconds or 0.12 Hz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12" name="Picture 10" descr="https://upload.wikimedia.org/wikipedia/commons/thumb/a/ad/LISA_motion.gif/300px-LISA_motion.gif"/>
          <p:cNvPicPr/>
          <p:nvPr/>
        </p:nvPicPr>
        <p:blipFill>
          <a:blip r:embed="rId4"/>
          <a:stretch/>
        </p:blipFill>
        <p:spPr>
          <a:xfrm>
            <a:off x="1870200" y="2046600"/>
            <a:ext cx="2367360" cy="1602000"/>
          </a:xfrm>
          <a:prstGeom prst="rect">
            <a:avLst/>
          </a:prstGeom>
          <a:ln w="12600">
            <a:noFill/>
          </a:ln>
        </p:spPr>
      </p:pic>
      <p:sp>
        <p:nvSpPr>
          <p:cNvPr id="813" name="TextShape 7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14" name="TextShape 8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88A87325-57B0-4862-A347-0D6A8FA3D6AC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TextShape 1"/>
          <p:cNvSpPr txBox="1"/>
          <p:nvPr/>
        </p:nvSpPr>
        <p:spPr>
          <a:xfrm>
            <a:off x="120600" y="92160"/>
            <a:ext cx="953604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Future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:</a:t>
            </a: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Space Interferometers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6" name="TextShape 2"/>
          <p:cNvSpPr txBox="1"/>
          <p:nvPr/>
        </p:nvSpPr>
        <p:spPr>
          <a:xfrm>
            <a:off x="120600" y="466200"/>
            <a:ext cx="9798840" cy="64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Laser Interferometer Space Antenna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 (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LISA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) mission of the European Space Agency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7" name="Picture 4" descr="Two missions to probe the extreme Universe"/>
          <p:cNvPicPr/>
          <p:nvPr/>
        </p:nvPicPr>
        <p:blipFill>
          <a:blip r:embed="rId1"/>
          <a:srcRect l="0" t="3609" r="0" b="6584"/>
          <a:stretch/>
        </p:blipFill>
        <p:spPr>
          <a:xfrm>
            <a:off x="1447560" y="1015920"/>
            <a:ext cx="6830280" cy="3450240"/>
          </a:xfrm>
          <a:prstGeom prst="rect">
            <a:avLst/>
          </a:prstGeom>
          <a:ln w="12600">
            <a:noFill/>
          </a:ln>
        </p:spPr>
      </p:pic>
      <p:sp>
        <p:nvSpPr>
          <p:cNvPr id="818" name="CustomShape 3"/>
          <p:cNvSpPr/>
          <p:nvPr/>
        </p:nvSpPr>
        <p:spPr>
          <a:xfrm>
            <a:off x="3173400" y="745560"/>
            <a:ext cx="701892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hlinkClick r:id="rId2"/>
              </a:rPr>
              <a:t>http://www.esa.int/Science_Exploration/Space_Science/A_unique_experiment_to_explore_black_holes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19" name="CustomShape 4"/>
          <p:cNvSpPr/>
          <p:nvPr/>
        </p:nvSpPr>
        <p:spPr>
          <a:xfrm>
            <a:off x="6486480" y="2986560"/>
            <a:ext cx="1384920" cy="700560"/>
          </a:xfrm>
          <a:custGeom>
            <a:avLst/>
            <a:gdLst/>
            <a:ahLst/>
            <a:rect l="l" t="t" r="r" b="b"/>
            <a:pathLst>
              <a:path w="42690" h="21600">
                <a:moveTo>
                  <a:pt x="0" y="10800"/>
                </a:moveTo>
                <a:close/>
              </a:path>
            </a:pathLst>
          </a:custGeom>
          <a:noFill/>
          <a:ln w="12600">
            <a:solidFill>
              <a:srgbClr val="ffff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5"/>
          <p:cNvSpPr/>
          <p:nvPr/>
        </p:nvSpPr>
        <p:spPr>
          <a:xfrm rot="10800000">
            <a:off x="8644320" y="3465000"/>
            <a:ext cx="733680" cy="256680"/>
          </a:xfrm>
          <a:custGeom>
            <a:avLst/>
            <a:gdLst/>
            <a:ahLst/>
            <a:rect l="0" t="0" r="r" b="b"/>
            <a:pathLst>
              <a:path w="2040" h="715">
                <a:moveTo>
                  <a:pt x="0" y="178"/>
                </a:moveTo>
                <a:lnTo>
                  <a:pt x="1682" y="178"/>
                </a:lnTo>
                <a:lnTo>
                  <a:pt x="1682" y="0"/>
                </a:lnTo>
                <a:lnTo>
                  <a:pt x="2039" y="357"/>
                </a:lnTo>
                <a:lnTo>
                  <a:pt x="1682" y="714"/>
                </a:lnTo>
                <a:lnTo>
                  <a:pt x="1682" y="535"/>
                </a:lnTo>
                <a:lnTo>
                  <a:pt x="0" y="535"/>
                </a:lnTo>
                <a:lnTo>
                  <a:pt x="0" y="178"/>
                </a:lnTo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TextShape 6"/>
          <p:cNvSpPr txBox="1"/>
          <p:nvPr/>
        </p:nvSpPr>
        <p:spPr>
          <a:xfrm>
            <a:off x="208800" y="4486680"/>
            <a:ext cx="9159120" cy="738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[…] But there is one extremely exciting experiment that we could only perform if both missions are operational at the same time for at least a few years: bringing sound to the ‘cosmic movies’ by observing the merger of supermassive black holes both in X-rays and gravitational waves”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2" name="TextShape 7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3" name="TextShape 8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55EA882E-16A7-4AE1-916F-E5429200113D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Picture 2" descr="LISA and Athena synergy"/>
          <p:cNvPicPr/>
          <p:nvPr/>
        </p:nvPicPr>
        <p:blipFill>
          <a:blip r:embed="rId1"/>
          <a:srcRect l="2504" t="4167" r="1218" b="7852"/>
          <a:stretch/>
        </p:blipFill>
        <p:spPr>
          <a:xfrm>
            <a:off x="582840" y="567720"/>
            <a:ext cx="8737560" cy="4491720"/>
          </a:xfrm>
          <a:prstGeom prst="rect">
            <a:avLst/>
          </a:prstGeom>
          <a:ln w="12600">
            <a:noFill/>
          </a:ln>
        </p:spPr>
      </p:pic>
      <p:sp>
        <p:nvSpPr>
          <p:cNvPr id="825" name="TextShape 1"/>
          <p:cNvSpPr txBox="1"/>
          <p:nvPr/>
        </p:nvSpPr>
        <p:spPr>
          <a:xfrm>
            <a:off x="120600" y="92160"/>
            <a:ext cx="953604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Future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:</a:t>
            </a: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Space Interferometers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6" name="TextShape 2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7" name="TextShape 3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B1E5C4C0-803F-49A4-A0F2-939DAC130729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TextShape 1"/>
          <p:cNvSpPr txBox="1"/>
          <p:nvPr/>
        </p:nvSpPr>
        <p:spPr>
          <a:xfrm>
            <a:off x="120600" y="92160"/>
            <a:ext cx="953604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Future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:</a:t>
            </a: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Space Interferometers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9" name="TextShape 2"/>
          <p:cNvSpPr txBox="1"/>
          <p:nvPr/>
        </p:nvSpPr>
        <p:spPr>
          <a:xfrm>
            <a:off x="5047560" y="845640"/>
            <a:ext cx="4429800" cy="2223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With LISA it will be possible to observe e.g. BBHs months to week before the actual merger with great accuracy in determining the position in the sky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The actual merger could be then detected by aLIGO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This makes it possible to follow the merging events in time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30" name="TextShape 3"/>
          <p:cNvSpPr txBox="1"/>
          <p:nvPr/>
        </p:nvSpPr>
        <p:spPr>
          <a:xfrm>
            <a:off x="189360" y="4209120"/>
            <a:ext cx="9758880" cy="1189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EMRI (extreme mass ratio inspirals): e.g. BH of ~50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M</a:t>
            </a:r>
            <a:r>
              <a:rPr b="0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⊙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inspiraling around a massive BH (~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10</a:t>
            </a:r>
            <a:r>
              <a:rPr b="0" lang="en-US" sz="1617" spc="-1" strike="noStrike" baseline="30000">
                <a:solidFill>
                  <a:srgbClr val="000000"/>
                </a:solidFill>
                <a:latin typeface="Calibri"/>
                <a:ea typeface="Noto Sans CJK SC Regular"/>
              </a:rPr>
              <a:t>6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M</a:t>
            </a:r>
            <a:r>
              <a:rPr b="0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⊙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) that should be common in the galactic centres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Stochastic gravitational waves background (e.g. from Inflation, phase transitions, spontaneous symmetry breaking)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[…]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31" name="TextShape 4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32" name="TextShape 5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5F07DCAA-2EB3-480D-815B-D40B208EE2E8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833" name="Picture 7" descr=""/>
          <p:cNvPicPr/>
          <p:nvPr/>
        </p:nvPicPr>
        <p:blipFill>
          <a:blip r:embed="rId1"/>
          <a:srcRect l="0" t="8277" r="0" b="0"/>
          <a:stretch/>
        </p:blipFill>
        <p:spPr>
          <a:xfrm>
            <a:off x="120600" y="800280"/>
            <a:ext cx="4752720" cy="2917440"/>
          </a:xfrm>
          <a:prstGeom prst="rect">
            <a:avLst/>
          </a:prstGeom>
          <a:ln w="12600">
            <a:noFill/>
          </a:ln>
        </p:spPr>
      </p:pic>
      <p:sp>
        <p:nvSpPr>
          <p:cNvPr id="834" name="CustomShape 6"/>
          <p:cNvSpPr/>
          <p:nvPr/>
        </p:nvSpPr>
        <p:spPr>
          <a:xfrm>
            <a:off x="2376720" y="572400"/>
            <a:ext cx="29574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hlinkClick r:id="rId2"/>
              </a:rPr>
              <a:t>https://arxiv.org/pdf/1806.06979.pdf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36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E12BF525-A2D4-44EA-83FE-89858E055BA7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837" name="Picture 4" descr=""/>
          <p:cNvPicPr/>
          <p:nvPr/>
        </p:nvPicPr>
        <p:blipFill>
          <a:blip r:embed="rId1"/>
          <a:srcRect l="39720" t="15433" r="9349" b="24062"/>
          <a:stretch/>
        </p:blipFill>
        <p:spPr>
          <a:xfrm>
            <a:off x="120600" y="739800"/>
            <a:ext cx="3345120" cy="2211480"/>
          </a:xfrm>
          <a:prstGeom prst="rect">
            <a:avLst/>
          </a:prstGeom>
          <a:ln w="12600">
            <a:noFill/>
          </a:ln>
        </p:spPr>
      </p:pic>
      <p:sp>
        <p:nvSpPr>
          <p:cNvPr id="838" name="TextShape 3"/>
          <p:cNvSpPr txBox="1"/>
          <p:nvPr/>
        </p:nvSpPr>
        <p:spPr>
          <a:xfrm>
            <a:off x="120600" y="92160"/>
            <a:ext cx="9536040" cy="396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Measurement of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H</a:t>
            </a:r>
            <a:r>
              <a:rPr b="0" i="1" lang="en-US" sz="2079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0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– GWs as Standard Sirene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39" name="Picture 7" descr=""/>
          <p:cNvPicPr/>
          <p:nvPr/>
        </p:nvPicPr>
        <p:blipFill>
          <a:blip r:embed="rId2"/>
          <a:srcRect l="4420" t="24938" r="47886" b="25988"/>
          <a:stretch/>
        </p:blipFill>
        <p:spPr>
          <a:xfrm>
            <a:off x="0" y="2951280"/>
            <a:ext cx="3985200" cy="2306520"/>
          </a:xfrm>
          <a:prstGeom prst="rect">
            <a:avLst/>
          </a:prstGeom>
          <a:ln w="12600">
            <a:noFill/>
          </a:ln>
        </p:spPr>
      </p:pic>
      <p:sp>
        <p:nvSpPr>
          <p:cNvPr id="840" name="CustomShape 4"/>
          <p:cNvSpPr/>
          <p:nvPr/>
        </p:nvSpPr>
        <p:spPr>
          <a:xfrm>
            <a:off x="120600" y="450720"/>
            <a:ext cx="9656280" cy="30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</a:rPr>
              <a:t>A GRAVITATIONAL-WAVE </a:t>
            </a:r>
            <a:r>
              <a:rPr b="1" i="1" lang="en-US" sz="1400" spc="-1" strike="noStrike">
                <a:solidFill>
                  <a:srgbClr val="000000"/>
                </a:solidFill>
                <a:latin typeface="Calibri"/>
              </a:rPr>
              <a:t>STANDARD SIREN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</a:rPr>
              <a:t>MEASUREMENT OF THE HUBBLE CONSTANT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1" name="CustomShape 5"/>
          <p:cNvSpPr/>
          <p:nvPr/>
        </p:nvSpPr>
        <p:spPr>
          <a:xfrm>
            <a:off x="6590880" y="450720"/>
            <a:ext cx="29574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hlinkClick r:id="rId3"/>
              </a:rPr>
              <a:t>https://arxiv.org/pdf/1710.05835.pdf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42" name="CustomShape 6"/>
          <p:cNvSpPr/>
          <p:nvPr/>
        </p:nvSpPr>
        <p:spPr>
          <a:xfrm>
            <a:off x="6590880" y="619920"/>
            <a:ext cx="35532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hlinkClick r:id="rId4"/>
              </a:rPr>
              <a:t>SHoES: https://arxiv.org/pdf/1903.07603.pdf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4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756DA483-1D33-483A-9858-4DCC13C0F030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845" name="Picture 4" descr=""/>
          <p:cNvPicPr/>
          <p:nvPr/>
        </p:nvPicPr>
        <p:blipFill>
          <a:blip r:embed="rId1"/>
          <a:srcRect l="39720" t="15433" r="9349" b="24062"/>
          <a:stretch/>
        </p:blipFill>
        <p:spPr>
          <a:xfrm>
            <a:off x="120600" y="739800"/>
            <a:ext cx="3345120" cy="2211480"/>
          </a:xfrm>
          <a:prstGeom prst="rect">
            <a:avLst/>
          </a:prstGeom>
          <a:ln w="12600">
            <a:noFill/>
          </a:ln>
        </p:spPr>
      </p:pic>
      <p:pic>
        <p:nvPicPr>
          <p:cNvPr id="846" name="Picture 7" descr=""/>
          <p:cNvPicPr/>
          <p:nvPr/>
        </p:nvPicPr>
        <p:blipFill>
          <a:blip r:embed="rId2"/>
          <a:srcRect l="4420" t="24938" r="47886" b="25988"/>
          <a:stretch/>
        </p:blipFill>
        <p:spPr>
          <a:xfrm>
            <a:off x="0" y="2951280"/>
            <a:ext cx="3985200" cy="2306520"/>
          </a:xfrm>
          <a:prstGeom prst="rect">
            <a:avLst/>
          </a:prstGeom>
          <a:ln w="12600">
            <a:noFill/>
          </a:ln>
        </p:spPr>
      </p:pic>
      <p:pic>
        <p:nvPicPr>
          <p:cNvPr id="847" name="Picture 8" descr=""/>
          <p:cNvPicPr/>
          <p:nvPr/>
        </p:nvPicPr>
        <p:blipFill>
          <a:blip r:embed="rId3"/>
          <a:srcRect l="26532" t="39997" r="26543" b="50673"/>
          <a:stretch/>
        </p:blipFill>
        <p:spPr>
          <a:xfrm>
            <a:off x="4174200" y="4105800"/>
            <a:ext cx="2416680" cy="270360"/>
          </a:xfrm>
          <a:prstGeom prst="rect">
            <a:avLst/>
          </a:prstGeom>
          <a:ln w="12600">
            <a:noFill/>
          </a:ln>
        </p:spPr>
      </p:pic>
      <p:sp>
        <p:nvSpPr>
          <p:cNvPr id="848" name="CustomShape 3"/>
          <p:cNvSpPr/>
          <p:nvPr/>
        </p:nvSpPr>
        <p:spPr>
          <a:xfrm>
            <a:off x="120600" y="450720"/>
            <a:ext cx="9656280" cy="30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</a:rPr>
              <a:t>A GRAVITATIONAL-WAVE </a:t>
            </a:r>
            <a:r>
              <a:rPr b="1" i="1" lang="en-US" sz="1400" spc="-1" strike="noStrike">
                <a:solidFill>
                  <a:srgbClr val="000000"/>
                </a:solidFill>
                <a:latin typeface="Calibri"/>
              </a:rPr>
              <a:t>STANDARD SIREN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</a:rPr>
              <a:t>MEASUREMENT OF THE HUBBLE CONSTANT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9" name="CustomShape 4"/>
          <p:cNvSpPr/>
          <p:nvPr/>
        </p:nvSpPr>
        <p:spPr>
          <a:xfrm>
            <a:off x="5225400" y="4958280"/>
            <a:ext cx="4780080" cy="25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hlinkClick r:id="rId4"/>
              </a:rPr>
              <a:t>https://sci.esa.int/web/planck/-/60504-measurements-of-the-hubble-constant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850" name="Picture 2" descr="https://sci.esa.int/documents/34222/35279/1567213932971-ESA_Planck_H0_history_625.jpg"/>
          <p:cNvPicPr/>
          <p:nvPr/>
        </p:nvPicPr>
        <p:blipFill>
          <a:blip r:embed="rId5"/>
          <a:stretch/>
        </p:blipFill>
        <p:spPr>
          <a:xfrm>
            <a:off x="3895200" y="1225800"/>
            <a:ext cx="3648240" cy="2585880"/>
          </a:xfrm>
          <a:prstGeom prst="rect">
            <a:avLst/>
          </a:prstGeom>
          <a:ln w="12600">
            <a:noFill/>
          </a:ln>
        </p:spPr>
      </p:pic>
      <p:sp>
        <p:nvSpPr>
          <p:cNvPr id="851" name="CustomShape 5"/>
          <p:cNvSpPr/>
          <p:nvPr/>
        </p:nvSpPr>
        <p:spPr>
          <a:xfrm rot="5400000">
            <a:off x="7364160" y="2170080"/>
            <a:ext cx="244080" cy="617040"/>
          </a:xfrm>
          <a:custGeom>
            <a:avLst/>
            <a:gdLst/>
            <a:ahLst/>
            <a:rect l="0" t="0" r="r" b="b"/>
            <a:pathLst>
              <a:path w="680" h="1716">
                <a:moveTo>
                  <a:pt x="169" y="0"/>
                </a:moveTo>
                <a:lnTo>
                  <a:pt x="169" y="1375"/>
                </a:lnTo>
                <a:lnTo>
                  <a:pt x="0" y="1375"/>
                </a:lnTo>
                <a:lnTo>
                  <a:pt x="339" y="1715"/>
                </a:lnTo>
                <a:lnTo>
                  <a:pt x="679" y="1375"/>
                </a:lnTo>
                <a:lnTo>
                  <a:pt x="509" y="1375"/>
                </a:lnTo>
                <a:lnTo>
                  <a:pt x="509" y="0"/>
                </a:lnTo>
                <a:lnTo>
                  <a:pt x="169" y="0"/>
                </a:lnTo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TextShape 6"/>
          <p:cNvSpPr txBox="1"/>
          <p:nvPr/>
        </p:nvSpPr>
        <p:spPr>
          <a:xfrm>
            <a:off x="7860960" y="2212920"/>
            <a:ext cx="2012400" cy="73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??? Maybe New Physics needed in the </a:t>
            </a:r>
            <a:r>
              <a:rPr b="0" lang="el-GR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Λ</a:t>
            </a:r>
            <a:r>
              <a:rPr b="0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CDM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???</a:t>
            </a:r>
            <a:endParaRPr b="0" lang="en-US" sz="1400" spc="-1" strike="noStrike">
              <a:latin typeface="Arial"/>
            </a:endParaRPr>
          </a:p>
        </p:txBody>
      </p:sp>
      <p:cxnSp>
        <p:nvCxnSpPr>
          <p:cNvPr id="853" name="Line 7"/>
          <p:cNvCxnSpPr/>
          <p:nvPr/>
        </p:nvCxnSpPr>
        <p:spPr>
          <a:xfrm flipV="1">
            <a:off x="2493720" y="4241160"/>
            <a:ext cx="1491840" cy="5760"/>
          </a:xfrm>
          <a:prstGeom prst="straightConnector1">
            <a:avLst/>
          </a:prstGeom>
          <a:ln w="38160">
            <a:solidFill>
              <a:srgbClr val="ce1cb5"/>
            </a:solidFill>
            <a:miter/>
            <a:tailEnd len="med" type="triangle" w="med"/>
          </a:ln>
        </p:spPr>
      </p:cxnSp>
      <p:cxnSp>
        <p:nvCxnSpPr>
          <p:cNvPr id="854" name="Line 8"/>
          <p:cNvCxnSpPr>
            <a:endCxn id="846" idx="3"/>
          </p:cNvCxnSpPr>
          <p:nvPr/>
        </p:nvCxnSpPr>
        <p:spPr>
          <a:xfrm>
            <a:off x="1490760" y="2545200"/>
            <a:ext cx="2494800" cy="1559880"/>
          </a:xfrm>
          <a:prstGeom prst="straightConnector1">
            <a:avLst/>
          </a:prstGeom>
          <a:ln w="38160">
            <a:solidFill>
              <a:srgbClr val="ce1cb5"/>
            </a:solidFill>
            <a:miter/>
            <a:tailEnd len="med" type="triangle" w="med"/>
          </a:ln>
        </p:spPr>
      </p:cxnSp>
      <p:sp>
        <p:nvSpPr>
          <p:cNvPr id="855" name="CustomShape 9"/>
          <p:cNvSpPr/>
          <p:nvPr/>
        </p:nvSpPr>
        <p:spPr>
          <a:xfrm>
            <a:off x="4076640" y="4000680"/>
            <a:ext cx="2666880" cy="484560"/>
          </a:xfrm>
          <a:custGeom>
            <a:avLst/>
            <a:gdLst/>
            <a:ahLst/>
            <a:rect l="l" t="t" r="r" b="b"/>
            <a:pathLst>
              <a:path w="118808" h="21600">
                <a:moveTo>
                  <a:pt x="3600" y="0"/>
                </a:moveTo>
                <a:lnTo>
                  <a:pt x="0" y="18000"/>
                </a:lnTo>
                <a:lnTo>
                  <a:pt x="115208" y="21600"/>
                </a:lnTo>
                <a:lnTo>
                  <a:pt x="118808" y="3600"/>
                </a:lnTo>
                <a:close/>
              </a:path>
            </a:pathLst>
          </a:custGeom>
          <a:noFill/>
          <a:ln w="28440">
            <a:solidFill>
              <a:srgbClr val="ce1cb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TextShape 10"/>
          <p:cNvSpPr txBox="1"/>
          <p:nvPr/>
        </p:nvSpPr>
        <p:spPr>
          <a:xfrm>
            <a:off x="7012080" y="3842280"/>
            <a:ext cx="2993400" cy="1186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ce1cb5"/>
                </a:solidFill>
                <a:latin typeface="Calibri"/>
              </a:rPr>
              <a:t>“</a:t>
            </a:r>
            <a:r>
              <a:rPr b="0" lang="en-US" sz="1200" spc="-1" strike="noStrike">
                <a:solidFill>
                  <a:srgbClr val="ce1cb5"/>
                </a:solidFill>
                <a:latin typeface="Calibri"/>
              </a:rPr>
              <a:t>With two years of observation LISA can measure the Hubble constant more accurately than any present method, and with a comparable accuracy to that expected from other future space missions.”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57" name="CustomShape 11"/>
          <p:cNvSpPr/>
          <p:nvPr/>
        </p:nvSpPr>
        <p:spPr>
          <a:xfrm>
            <a:off x="4174200" y="878400"/>
            <a:ext cx="5038560" cy="25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hlinkClick r:id="rId6"/>
              </a:rPr>
              <a:t>https://www.theguardian.com/science/2019/nov/02/hubble-constant-mystery-that-keeps-getting-bigger-estimate-rate-expansion-universe-cosmology-cepheid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858" name="CustomShape 12"/>
          <p:cNvSpPr/>
          <p:nvPr/>
        </p:nvSpPr>
        <p:spPr>
          <a:xfrm>
            <a:off x="4003920" y="4520520"/>
            <a:ext cx="4746240" cy="41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444444"/>
                </a:solidFill>
                <a:latin typeface="Arial"/>
              </a:rPr>
              <a:t>[Hubble's constant in SI units is 1.62x10</a:t>
            </a:r>
            <a:r>
              <a:rPr b="0" lang="en-US" sz="1212" spc="-1" strike="noStrike" baseline="30000">
                <a:solidFill>
                  <a:srgbClr val="444444"/>
                </a:solidFill>
                <a:latin typeface="Arial"/>
              </a:rPr>
              <a:t>-18</a:t>
            </a:r>
            <a:r>
              <a:rPr b="0" lang="en-US" sz="1050" spc="-1" strike="noStrike">
                <a:solidFill>
                  <a:srgbClr val="444444"/>
                </a:solidFill>
                <a:latin typeface="Arial"/>
              </a:rPr>
              <a:t> / s]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444444"/>
                </a:solidFill>
                <a:latin typeface="Arial"/>
              </a:rPr>
              <a:t>1 Pc = 3.26 light years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859" name="CustomShape 13"/>
          <p:cNvSpPr/>
          <p:nvPr/>
        </p:nvSpPr>
        <p:spPr>
          <a:xfrm>
            <a:off x="6590880" y="450720"/>
            <a:ext cx="29574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hlinkClick r:id="rId7"/>
              </a:rPr>
              <a:t>https://arxiv.org/pdf/1710.05835.pdf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60" name="CustomShape 14"/>
          <p:cNvSpPr/>
          <p:nvPr/>
        </p:nvSpPr>
        <p:spPr>
          <a:xfrm>
            <a:off x="6590880" y="619920"/>
            <a:ext cx="35532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hlinkClick r:id="rId8"/>
              </a:rPr>
              <a:t>SHoES: https://arxiv.org/pdf/1903.07603.pdf</a:t>
            </a:r>
            <a:endParaRPr b="0" lang="en-US" sz="1200" spc="-1" strike="noStrike">
              <a:latin typeface="Arial"/>
            </a:endParaRPr>
          </a:p>
        </p:txBody>
      </p:sp>
      <p:cxnSp>
        <p:nvCxnSpPr>
          <p:cNvPr id="861" name="Line 15"/>
          <p:cNvCxnSpPr/>
          <p:nvPr/>
        </p:nvCxnSpPr>
        <p:spPr>
          <a:xfrm flipH="1">
            <a:off x="8997120" y="2736000"/>
            <a:ext cx="216360" cy="328680"/>
          </a:xfrm>
          <a:prstGeom prst="straightConnector1">
            <a:avLst/>
          </a:prstGeom>
          <a:ln w="6480">
            <a:solidFill>
              <a:srgbClr val="5b9bd5"/>
            </a:solidFill>
            <a:miter/>
            <a:tailEnd len="med" type="triangle" w="med"/>
          </a:ln>
        </p:spPr>
      </p:cxnSp>
      <p:sp>
        <p:nvSpPr>
          <p:cNvPr id="862" name="TextShape 16"/>
          <p:cNvSpPr txBox="1"/>
          <p:nvPr/>
        </p:nvSpPr>
        <p:spPr>
          <a:xfrm>
            <a:off x="8409240" y="3064320"/>
            <a:ext cx="1747080" cy="307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</a:rPr>
              <a:t>[Next Lecture]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63" name="TextShape 17"/>
          <p:cNvSpPr txBox="1"/>
          <p:nvPr/>
        </p:nvSpPr>
        <p:spPr>
          <a:xfrm>
            <a:off x="120600" y="92160"/>
            <a:ext cx="9536040" cy="396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GW170817 Measurement of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H</a:t>
            </a:r>
            <a:r>
              <a:rPr b="0" i="1" lang="en-US" sz="2079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0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– GWs as Standard Sirene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137160" y="536040"/>
            <a:ext cx="9692640" cy="455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Gws: “ripples” or distortion in the space-time fabric travelling at the speed of light (c) 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Through their propagation, they distort the space and time around massive bodies or massless particles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In particular, GW change the distance between two fixed points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amplitudes and the frequencies of the waves depend on the sources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20" name="TextShape 2"/>
          <p:cNvSpPr txBox="1"/>
          <p:nvPr/>
        </p:nvSpPr>
        <p:spPr>
          <a:xfrm>
            <a:off x="5486400" y="2689560"/>
            <a:ext cx="3017520" cy="638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How do we detect Gws?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21" name="TextShape 3"/>
          <p:cNvSpPr txBox="1"/>
          <p:nvPr/>
        </p:nvSpPr>
        <p:spPr>
          <a:xfrm>
            <a:off x="5577840" y="3749040"/>
            <a:ext cx="3017520" cy="37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What produces Gws?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2" name="TextShape 4"/>
          <p:cNvSpPr txBox="1"/>
          <p:nvPr/>
        </p:nvSpPr>
        <p:spPr>
          <a:xfrm>
            <a:off x="91440" y="4754880"/>
            <a:ext cx="197604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 Regular"/>
                <a:hlinkClick r:id="rId1"/>
              </a:rPr>
              <a:t>https://arxiv.org/abs/1703.00187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3" name="TextShape 5"/>
          <p:cNvSpPr txBox="1"/>
          <p:nvPr/>
        </p:nvSpPr>
        <p:spPr>
          <a:xfrm>
            <a:off x="91440" y="4937760"/>
            <a:ext cx="545976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Noto Sans CJK SC Regular"/>
                <a:hlinkClick r:id="rId2"/>
              </a:rPr>
              <a:t>https://www.tat.physik.uni-tuebingen.de/~kokkotas/Teaching/NS.BH.GW_files/GW_Physics.pdf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24" name="TextShape 6"/>
          <p:cNvSpPr txBox="1"/>
          <p:nvPr/>
        </p:nvSpPr>
        <p:spPr>
          <a:xfrm>
            <a:off x="148680" y="92160"/>
            <a:ext cx="977472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Introduction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5" name="TextShape 7"/>
          <p:cNvSpPr txBox="1"/>
          <p:nvPr/>
        </p:nvSpPr>
        <p:spPr>
          <a:xfrm>
            <a:off x="7120440" y="4156560"/>
            <a:ext cx="2560320" cy="84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Supermassive black holes,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formation of black holes,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binary systems,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early universe dynamics etc.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6" name="TextShape 8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7" name="TextShape 9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5987B8BB-F36F-4D0B-9D9D-9D9184EDA713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TextShape 1"/>
          <p:cNvSpPr txBox="1"/>
          <p:nvPr/>
        </p:nvSpPr>
        <p:spPr>
          <a:xfrm>
            <a:off x="2976480" y="2072520"/>
            <a:ext cx="7983720" cy="101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</a:rPr>
              <a:t>Some Extras</a:t>
            </a:r>
            <a:endParaRPr b="0" lang="en-US" sz="6000" spc="-1" strike="noStrike"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0" y="550080"/>
            <a:ext cx="10080720" cy="468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600">
            <a:solidFill>
              <a:srgbClr val="41719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TextShape 2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67" name="TextShape 3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B0C40B4C-822E-48D3-8FB2-D3F0E3523BA2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868" name="Picture 2" descr="Risultati immagini per stellar evolution"/>
          <p:cNvPicPr/>
          <p:nvPr/>
        </p:nvPicPr>
        <p:blipFill>
          <a:blip r:embed="rId1"/>
          <a:srcRect l="7134" t="1274" r="6841" b="15515"/>
          <a:stretch/>
        </p:blipFill>
        <p:spPr>
          <a:xfrm>
            <a:off x="329760" y="830880"/>
            <a:ext cx="5457960" cy="3960000"/>
          </a:xfrm>
          <a:prstGeom prst="rect">
            <a:avLst/>
          </a:prstGeom>
          <a:ln w="12600">
            <a:noFill/>
          </a:ln>
        </p:spPr>
      </p:pic>
      <p:sp>
        <p:nvSpPr>
          <p:cNvPr id="869" name="TextShape 4"/>
          <p:cNvSpPr txBox="1"/>
          <p:nvPr/>
        </p:nvSpPr>
        <p:spPr>
          <a:xfrm>
            <a:off x="113400" y="92160"/>
            <a:ext cx="953604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Stellar Evolution (i.e. Where BHs and NSs come from)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0" name="TextShape 5"/>
          <p:cNvSpPr txBox="1"/>
          <p:nvPr/>
        </p:nvSpPr>
        <p:spPr>
          <a:xfrm>
            <a:off x="6068880" y="550080"/>
            <a:ext cx="3708000" cy="2602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i="1" lang="de-AT" sz="1600" spc="-1" strike="noStrike">
                <a:solidFill>
                  <a:srgbClr val="00b0f0"/>
                </a:solidFill>
                <a:latin typeface="Calibri"/>
                <a:ea typeface="Noto Sans CJK SC Regular"/>
              </a:rPr>
              <a:t>Take home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de-AT" sz="1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Star evolution mostly depends on the mass of the original gas cloud</a:t>
            </a:r>
            <a:endParaRPr b="0" lang="en-US" sz="1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de-AT" sz="1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Metallicity i.e. chemical composition impacts fusion processes</a:t>
            </a:r>
            <a:endParaRPr b="0" lang="en-US" sz="1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de-AT" sz="1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For initial mass Mi &gt; 0.08 M</a:t>
            </a:r>
            <a:r>
              <a:rPr b="0" lang="en-US" sz="1386" spc="-1" strike="noStrike" baseline="-25000">
                <a:solidFill>
                  <a:srgbClr val="ffffff"/>
                </a:solidFill>
                <a:latin typeface="Calibri"/>
                <a:ea typeface="Noto Sans CJK SC Regular"/>
              </a:rPr>
              <a:t>○ </a:t>
            </a:r>
            <a:r>
              <a:rPr b="0" lang="de-AT" sz="1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 -&gt; white dwarfs</a:t>
            </a:r>
            <a:endParaRPr b="0" lang="en-US" sz="1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de-AT" sz="1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For Mi &gt; 8 M</a:t>
            </a:r>
            <a:r>
              <a:rPr b="0" lang="en-US" sz="1386" spc="-1" strike="noStrike" baseline="-25000">
                <a:solidFill>
                  <a:srgbClr val="ffffff"/>
                </a:solidFill>
                <a:latin typeface="Calibri"/>
                <a:ea typeface="Noto Sans CJK SC Regular"/>
              </a:rPr>
              <a:t>○ </a:t>
            </a:r>
            <a:r>
              <a:rPr b="0" lang="de-AT" sz="1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 -&gt; Supernova (SN) explosion and NS remnant</a:t>
            </a:r>
            <a:endParaRPr b="0" lang="en-US" sz="1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de-AT" sz="1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de-AT" sz="1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For Mi &gt; 8 M</a:t>
            </a:r>
            <a:r>
              <a:rPr b="0" lang="en-US" sz="1386" spc="-1" strike="noStrike" baseline="-25000">
                <a:solidFill>
                  <a:srgbClr val="ffffff"/>
                </a:solidFill>
                <a:latin typeface="Calibri"/>
                <a:ea typeface="Noto Sans CJK SC Regular"/>
              </a:rPr>
              <a:t>○ </a:t>
            </a:r>
            <a:r>
              <a:rPr b="0" lang="de-AT" sz="1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-&gt; SN explosion and formation of BHs (fallback or direct)</a:t>
            </a:r>
            <a:endParaRPr b="0" lang="en-US" sz="1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71" name="TextShape 6"/>
          <p:cNvSpPr txBox="1"/>
          <p:nvPr/>
        </p:nvSpPr>
        <p:spPr>
          <a:xfrm>
            <a:off x="6027120" y="2810880"/>
            <a:ext cx="3565440" cy="1135800"/>
          </a:xfrm>
          <a:prstGeom prst="rect">
            <a:avLst/>
          </a:prstGeom>
          <a:noFill/>
          <a:ln>
            <a:noFill/>
          </a:ln>
        </p:spPr>
        <p:txBody>
          <a:bodyPr anchorCtr="1"/>
          <a:p>
            <a:pPr algn="just">
              <a:lnSpc>
                <a:spcPct val="100000"/>
              </a:lnSpc>
            </a:pPr>
            <a:r>
              <a:rPr b="1" i="1" lang="de-AT" sz="1400" spc="-1" strike="noStrike">
                <a:solidFill>
                  <a:srgbClr val="8dd6ff"/>
                </a:solidFill>
                <a:latin typeface="Calibri"/>
                <a:ea typeface="Noto Sans CJK SC Regular"/>
              </a:rPr>
              <a:t>Stellar evolution end with the creation of White Dwarfs, SNe, Neutron Satrs, Black Holes which are sources of gravitationl waves!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72" name="TextShape 7"/>
          <p:cNvSpPr txBox="1"/>
          <p:nvPr/>
        </p:nvSpPr>
        <p:spPr>
          <a:xfrm>
            <a:off x="6027120" y="3871440"/>
            <a:ext cx="3876120" cy="1214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[ Typical numbers of neutron star: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Mass ~ 1.4 </a:t>
            </a:r>
            <a:r>
              <a:rPr b="0" lang="de-AT" sz="12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M</a:t>
            </a:r>
            <a:r>
              <a:rPr b="0" lang="en-US" sz="1386" spc="-1" strike="noStrike" baseline="-25000">
                <a:solidFill>
                  <a:srgbClr val="ffffff"/>
                </a:solidFill>
                <a:latin typeface="Calibri"/>
                <a:ea typeface="Noto Sans CJK SC Regular"/>
              </a:rPr>
              <a:t>○</a:t>
            </a:r>
            <a:r>
              <a:rPr b="0" lang="en-US" sz="1386" spc="-1" strike="noStrike" baseline="-25000">
                <a:solidFill>
                  <a:srgbClr val="ffffff"/>
                </a:solidFill>
                <a:latin typeface="Calibri"/>
                <a:ea typeface="Noto Sans CJK SC Regular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等线"/>
              </a:rPr>
              <a:t>radius ~ 10 Km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等线"/>
              </a:rPr>
              <a:t>magnetic field 10</a:t>
            </a:r>
            <a:r>
              <a:rPr b="0" lang="en-US" sz="1386" spc="-1" strike="noStrike" baseline="30000">
                <a:solidFill>
                  <a:srgbClr val="ffffff"/>
                </a:solidFill>
                <a:latin typeface="Calibri"/>
                <a:ea typeface="等线"/>
              </a:rPr>
              <a:t>12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等线"/>
              </a:rPr>
              <a:t> Gauss (LHC: 4 T = 40k Gauss, average in Milky way ~ microGauss, Earth surface~0.2 Gauss) ] 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1"/>
          <p:cNvSpPr/>
          <p:nvPr/>
        </p:nvSpPr>
        <p:spPr>
          <a:xfrm>
            <a:off x="0" y="539640"/>
            <a:ext cx="10080720" cy="466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600">
            <a:solidFill>
              <a:srgbClr val="41719c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74" name="" descr=""/>
          <p:cNvPicPr/>
          <p:nvPr/>
        </p:nvPicPr>
        <p:blipFill>
          <a:blip r:embed="rId1"/>
          <a:srcRect l="1172" t="0" r="0" b="0"/>
          <a:stretch/>
        </p:blipFill>
        <p:spPr>
          <a:xfrm>
            <a:off x="236880" y="604080"/>
            <a:ext cx="3081960" cy="3298320"/>
          </a:xfrm>
          <a:prstGeom prst="rect">
            <a:avLst/>
          </a:prstGeom>
          <a:ln w="12600">
            <a:noFill/>
          </a:ln>
        </p:spPr>
      </p:pic>
      <p:pic>
        <p:nvPicPr>
          <p:cNvPr id="875" name="" descr=""/>
          <p:cNvPicPr/>
          <p:nvPr/>
        </p:nvPicPr>
        <p:blipFill>
          <a:blip r:embed="rId2"/>
          <a:srcRect l="7175" t="0" r="0" b="0"/>
          <a:stretch/>
        </p:blipFill>
        <p:spPr>
          <a:xfrm rot="15600">
            <a:off x="3663000" y="609120"/>
            <a:ext cx="2366280" cy="2494080"/>
          </a:xfrm>
          <a:prstGeom prst="rect">
            <a:avLst/>
          </a:prstGeom>
          <a:ln w="12600">
            <a:noFill/>
          </a:ln>
        </p:spPr>
      </p:pic>
      <p:sp>
        <p:nvSpPr>
          <p:cNvPr id="876" name="TextShape 2"/>
          <p:cNvSpPr txBox="1"/>
          <p:nvPr/>
        </p:nvSpPr>
        <p:spPr>
          <a:xfrm>
            <a:off x="3501720" y="3291840"/>
            <a:ext cx="6373800" cy="1968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Isochrone: curve on the HR diagram representing a population of stars of ~ same age (like e.g. globular clusters)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By fitting the stellar population with a model isochrone, it is possible to estimate the population age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Each feature (e.g. turning points, branches,…) of the isochrone can be explained by models of stellar evolution (type/size/region of nuclear fusion processes)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77" name="" descr=""/>
          <p:cNvPicPr/>
          <p:nvPr/>
        </p:nvPicPr>
        <p:blipFill>
          <a:blip r:embed="rId3"/>
          <a:stretch/>
        </p:blipFill>
        <p:spPr>
          <a:xfrm>
            <a:off x="6400800" y="640080"/>
            <a:ext cx="3383280" cy="2179800"/>
          </a:xfrm>
          <a:prstGeom prst="rect">
            <a:avLst/>
          </a:prstGeom>
          <a:ln w="12600">
            <a:noFill/>
          </a:ln>
        </p:spPr>
      </p:pic>
      <p:sp>
        <p:nvSpPr>
          <p:cNvPr id="878" name="TextShape 3"/>
          <p:cNvSpPr txBox="1"/>
          <p:nvPr/>
        </p:nvSpPr>
        <p:spPr>
          <a:xfrm>
            <a:off x="2275560" y="347472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d1c24"/>
                </a:solidFill>
                <a:latin typeface="Arial"/>
                <a:ea typeface="Noto Sans CJK SC Regular"/>
              </a:rPr>
              <a:t>colder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9" name="TextShape 4"/>
          <p:cNvSpPr txBox="1"/>
          <p:nvPr/>
        </p:nvSpPr>
        <p:spPr>
          <a:xfrm>
            <a:off x="492120" y="347472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c40ed"/>
                </a:solidFill>
                <a:latin typeface="Arial"/>
                <a:ea typeface="Noto Sans CJK SC Regular"/>
              </a:rPr>
              <a:t>hotter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0" name="TextShape 5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EEC0B973-908E-4D31-BB8C-EE3D7C094118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81" name="TextShape 6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82" name="TextShape 7"/>
          <p:cNvSpPr txBox="1"/>
          <p:nvPr/>
        </p:nvSpPr>
        <p:spPr>
          <a:xfrm>
            <a:off x="113400" y="92160"/>
            <a:ext cx="953604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Stellar Evolution (i.e. Where BHs and NSs come from)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ustomShape 1"/>
          <p:cNvSpPr/>
          <p:nvPr/>
        </p:nvSpPr>
        <p:spPr>
          <a:xfrm>
            <a:off x="21600" y="493920"/>
            <a:ext cx="10080720" cy="472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600">
            <a:solidFill>
              <a:srgbClr val="41719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TextShape 2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85" name="TextShape 3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01908D7F-0A1C-45EB-BBDB-85A2B26096A6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886" name="Picture 2" descr="https://upload.wikimedia.org/wikipedia/commons/thumb/c/c9/Chandra-crab.jpg/1024px-Chandra-crab.jpg"/>
          <p:cNvPicPr/>
          <p:nvPr/>
        </p:nvPicPr>
        <p:blipFill>
          <a:blip r:embed="rId1"/>
          <a:stretch/>
        </p:blipFill>
        <p:spPr>
          <a:xfrm>
            <a:off x="7401240" y="671760"/>
            <a:ext cx="2022120" cy="2022120"/>
          </a:xfrm>
          <a:prstGeom prst="rect">
            <a:avLst/>
          </a:prstGeom>
          <a:ln w="12600">
            <a:noFill/>
          </a:ln>
        </p:spPr>
      </p:pic>
      <p:sp>
        <p:nvSpPr>
          <p:cNvPr id="887" name="TextShape 4"/>
          <p:cNvSpPr txBox="1"/>
          <p:nvPr/>
        </p:nvSpPr>
        <p:spPr>
          <a:xfrm>
            <a:off x="319680" y="1030320"/>
            <a:ext cx="7108920" cy="1553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Pulsars </a:t>
            </a:r>
            <a:r>
              <a:rPr b="0" lang="de-AT" sz="1400" spc="-1" strike="noStrike">
                <a:solidFill>
                  <a:srgbClr val="00b0f0"/>
                </a:solidFill>
                <a:latin typeface="Calibri"/>
                <a:ea typeface="Noto Sans CJK SC Regular"/>
              </a:rPr>
              <a:t>(</a:t>
            </a:r>
            <a:r>
              <a:rPr b="0" lang="en-US" sz="1400" spc="-1" strike="noStrike">
                <a:solidFill>
                  <a:srgbClr val="00b0f0"/>
                </a:solidFill>
                <a:latin typeface="Calibri"/>
                <a:ea typeface="Noto Sans CJK SC Regular"/>
              </a:rPr>
              <a:t>Pulsating Radio Source) </a:t>
            </a:r>
            <a:r>
              <a:rPr b="0" lang="de-AT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are rapidly spinning neutron stars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Their rotation period span from the order of milliseconds to the order of ~8 seconds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Pulse: collection of </a:t>
            </a: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radio waves of different frequencies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Rotation period extremely stable, although the rotation speed slows down with time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„</a:t>
            </a:r>
            <a:r>
              <a:rPr b="0" lang="de-AT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Lighthouse“ effect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88" name="TextShape 5"/>
          <p:cNvSpPr txBox="1"/>
          <p:nvPr/>
        </p:nvSpPr>
        <p:spPr>
          <a:xfrm>
            <a:off x="113400" y="92160"/>
            <a:ext cx="953604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Pulsars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9" name="TextShape 6"/>
          <p:cNvSpPr txBox="1"/>
          <p:nvPr/>
        </p:nvSpPr>
        <p:spPr>
          <a:xfrm>
            <a:off x="7320240" y="2750040"/>
            <a:ext cx="2565360" cy="200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just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Composite optical/X-ray image of the Crab Nebula, showing synchrotron emission in the surrounding pulsar wind nebula, powered by injection of magnetic fields and particles from the central pulsar.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90" name="CustomShape 7"/>
          <p:cNvSpPr/>
          <p:nvPr/>
        </p:nvSpPr>
        <p:spPr>
          <a:xfrm>
            <a:off x="-718560" y="493920"/>
            <a:ext cx="6722280" cy="30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Ctr="1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  <a:hlinkClick r:id="rId2"/>
              </a:rPr>
              <a:t>http://www.jb.man.ac.uk/distance/frontiers/pulsars/section1.html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91" name="Picture 4" descr="Crab nebula"/>
          <p:cNvPicPr/>
          <p:nvPr/>
        </p:nvPicPr>
        <p:blipFill>
          <a:blip r:embed="rId3"/>
          <a:stretch/>
        </p:blipFill>
        <p:spPr>
          <a:xfrm>
            <a:off x="3917880" y="2742840"/>
            <a:ext cx="2178000" cy="1602000"/>
          </a:xfrm>
          <a:prstGeom prst="rect">
            <a:avLst/>
          </a:prstGeom>
          <a:ln w="12600">
            <a:noFill/>
          </a:ln>
        </p:spPr>
      </p:pic>
      <p:sp>
        <p:nvSpPr>
          <p:cNvPr id="892" name="TextShape 8"/>
          <p:cNvSpPr txBox="1"/>
          <p:nvPr/>
        </p:nvSpPr>
        <p:spPr>
          <a:xfrm>
            <a:off x="3449880" y="4430880"/>
            <a:ext cx="3330360" cy="1218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Optical image of the Crab nebula (NOAO).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The arrow marks the position of the pulsar.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893" name="Picture 6" descr="Animation of a pulsar"/>
          <p:cNvPicPr/>
          <p:nvPr/>
        </p:nvPicPr>
        <p:blipFill>
          <a:blip r:embed="rId4"/>
          <a:stretch/>
        </p:blipFill>
        <p:spPr>
          <a:xfrm>
            <a:off x="411480" y="2778480"/>
            <a:ext cx="2082240" cy="173520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95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BBCF625D-9EAD-490C-87D8-9B9E37AC19F5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896" name="TextShape 3"/>
          <p:cNvSpPr txBox="1"/>
          <p:nvPr/>
        </p:nvSpPr>
        <p:spPr>
          <a:xfrm>
            <a:off x="120600" y="92160"/>
            <a:ext cx="953604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Standard Candle and Standard Sirens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7" name="TextShape 4"/>
          <p:cNvSpPr txBox="1"/>
          <p:nvPr/>
        </p:nvSpPr>
        <p:spPr>
          <a:xfrm>
            <a:off x="98640" y="555840"/>
            <a:ext cx="9982080" cy="1407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Determining accurate astrophsical object distances is extremely important and typically challenging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Standard candles (def. By Henrietta Leavitt)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are astronomical objects used as physical distance indicators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SNe Ia are also standard candles since the total luminosity is known from models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They are caused by the mass accretion of a Carbon-Oxygen white dwarf from a stellar companion, eventually exceeding the Chandrasekhar limit for degenerate electron (1.44 M</a:t>
            </a:r>
            <a:r>
              <a:rPr b="0" lang="en-US" sz="1617" spc="-1" strike="noStrike" baseline="-25000">
                <a:solidFill>
                  <a:srgbClr val="000000"/>
                </a:solidFill>
                <a:latin typeface="Calibri"/>
                <a:ea typeface="Noto Sans CJK SC Regular"/>
              </a:rPr>
              <a:t> ⊙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(they were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crucial for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discovery of the accelerated expansion of the universe due to Dark Energy 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98" name="TextShape 5"/>
          <p:cNvSpPr txBox="1"/>
          <p:nvPr/>
        </p:nvSpPr>
        <p:spPr>
          <a:xfrm>
            <a:off x="8602560" y="2641320"/>
            <a:ext cx="1796760" cy="561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i="1" lang="de-AT" sz="1600" spc="-1" strike="noStrike">
                <a:solidFill>
                  <a:srgbClr val="2a10ee"/>
                </a:solidFill>
                <a:latin typeface="Calibri"/>
                <a:ea typeface="Noto Sans CJK SC Regular"/>
              </a:rPr>
              <a:t>Supernovae Ia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9" name="TextShape 6"/>
          <p:cNvSpPr txBox="1"/>
          <p:nvPr/>
        </p:nvSpPr>
        <p:spPr>
          <a:xfrm>
            <a:off x="315720" y="1911600"/>
            <a:ext cx="3679560" cy="718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i="1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Atrophysical objects / events with known properties and defined, calculable brightness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00" name="TextShape 7"/>
          <p:cNvSpPr txBox="1"/>
          <p:nvPr/>
        </p:nvSpPr>
        <p:spPr>
          <a:xfrm>
            <a:off x="5842080" y="1911600"/>
            <a:ext cx="2760480" cy="718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i="1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From observed luminosity one can extract the distance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01" name="Picture 2" descr="https://upload.wikimedia.org/wikipedia/commons/thumb/0/0e/Storm2011_Cepheid_Data.svg/1920px-Storm2011_Cepheid_Data.svg.png"/>
          <p:cNvPicPr/>
          <p:nvPr/>
        </p:nvPicPr>
        <p:blipFill>
          <a:blip r:embed="rId1"/>
          <a:stretch/>
        </p:blipFill>
        <p:spPr>
          <a:xfrm>
            <a:off x="146880" y="2990520"/>
            <a:ext cx="3111120" cy="2108160"/>
          </a:xfrm>
          <a:prstGeom prst="rect">
            <a:avLst/>
          </a:prstGeom>
          <a:ln w="12600">
            <a:noFill/>
          </a:ln>
        </p:spPr>
      </p:pic>
      <p:sp>
        <p:nvSpPr>
          <p:cNvPr id="902" name="CustomShape 8"/>
          <p:cNvSpPr/>
          <p:nvPr/>
        </p:nvSpPr>
        <p:spPr>
          <a:xfrm>
            <a:off x="81720" y="2936520"/>
            <a:ext cx="3309840" cy="2215440"/>
          </a:xfrm>
          <a:custGeom>
            <a:avLst/>
            <a:gdLst/>
            <a:ahLst/>
            <a:rect l="l" t="t" r="r" b="b"/>
            <a:pathLst>
              <a:path w="32268" h="21600">
                <a:moveTo>
                  <a:pt x="3600" y="0"/>
                </a:moveTo>
                <a:lnTo>
                  <a:pt x="0" y="18000"/>
                </a:lnTo>
                <a:lnTo>
                  <a:pt x="28668" y="21600"/>
                </a:lnTo>
                <a:lnTo>
                  <a:pt x="32268" y="3600"/>
                </a:lnTo>
                <a:close/>
              </a:path>
            </a:pathLst>
          </a:custGeom>
          <a:noFill/>
          <a:ln w="19080">
            <a:solidFill>
              <a:srgbClr val="ffc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9"/>
          <p:cNvSpPr/>
          <p:nvPr/>
        </p:nvSpPr>
        <p:spPr>
          <a:xfrm>
            <a:off x="120600" y="2593800"/>
            <a:ext cx="201528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i="1" lang="de-AT" sz="1600" spc="-1" strike="noStrike">
                <a:solidFill>
                  <a:srgbClr val="ffc000"/>
                </a:solidFill>
                <a:latin typeface="Calibri"/>
                <a:ea typeface="Noto Sans CJK SC Regular"/>
              </a:rPr>
              <a:t>Cepheides stars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904" name="Picture 16" descr=""/>
          <p:cNvPicPr/>
          <p:nvPr/>
        </p:nvPicPr>
        <p:blipFill>
          <a:blip r:embed="rId2"/>
          <a:srcRect l="12859" t="11214" r="57283" b="50243"/>
          <a:stretch/>
        </p:blipFill>
        <p:spPr>
          <a:xfrm>
            <a:off x="4177440" y="3063960"/>
            <a:ext cx="2766240" cy="2008440"/>
          </a:xfrm>
          <a:prstGeom prst="rect">
            <a:avLst/>
          </a:prstGeom>
          <a:ln w="12600">
            <a:noFill/>
          </a:ln>
        </p:spPr>
      </p:pic>
      <p:pic>
        <p:nvPicPr>
          <p:cNvPr id="905" name="Picture 18" descr=""/>
          <p:cNvPicPr/>
          <p:nvPr/>
        </p:nvPicPr>
        <p:blipFill>
          <a:blip r:embed="rId3"/>
          <a:srcRect l="12859" t="50174" r="57283" b="14393"/>
          <a:stretch/>
        </p:blipFill>
        <p:spPr>
          <a:xfrm>
            <a:off x="6917040" y="3083400"/>
            <a:ext cx="2878560" cy="1921680"/>
          </a:xfrm>
          <a:prstGeom prst="rect">
            <a:avLst/>
          </a:prstGeom>
          <a:ln w="12600">
            <a:noFill/>
          </a:ln>
        </p:spPr>
      </p:pic>
      <p:sp>
        <p:nvSpPr>
          <p:cNvPr id="906" name="CustomShape 10"/>
          <p:cNvSpPr/>
          <p:nvPr/>
        </p:nvSpPr>
        <p:spPr>
          <a:xfrm>
            <a:off x="4040280" y="2984400"/>
            <a:ext cx="5941800" cy="2167560"/>
          </a:xfrm>
          <a:custGeom>
            <a:avLst/>
            <a:gdLst/>
            <a:ahLst/>
            <a:rect l="l" t="t" r="r" b="b"/>
            <a:pathLst>
              <a:path w="59205" h="21600">
                <a:moveTo>
                  <a:pt x="3600" y="0"/>
                </a:moveTo>
                <a:lnTo>
                  <a:pt x="0" y="18000"/>
                </a:lnTo>
                <a:lnTo>
                  <a:pt x="55605" y="21600"/>
                </a:lnTo>
                <a:lnTo>
                  <a:pt x="59205" y="3600"/>
                </a:lnTo>
                <a:close/>
              </a:path>
            </a:pathLst>
          </a:custGeom>
          <a:noFill/>
          <a:ln w="19080">
            <a:solidFill>
              <a:srgbClr val="2a10ee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11"/>
          <p:cNvSpPr/>
          <p:nvPr/>
        </p:nvSpPr>
        <p:spPr>
          <a:xfrm>
            <a:off x="4647600" y="2109960"/>
            <a:ext cx="541800" cy="182880"/>
          </a:xfrm>
          <a:custGeom>
            <a:avLst/>
            <a:gdLst/>
            <a:ahLst/>
            <a:rect l="0" t="0" r="r" b="b"/>
            <a:pathLst>
              <a:path w="1507" h="510">
                <a:moveTo>
                  <a:pt x="0" y="127"/>
                </a:moveTo>
                <a:lnTo>
                  <a:pt x="1251" y="127"/>
                </a:lnTo>
                <a:lnTo>
                  <a:pt x="1251" y="0"/>
                </a:lnTo>
                <a:lnTo>
                  <a:pt x="1506" y="254"/>
                </a:lnTo>
                <a:lnTo>
                  <a:pt x="1251" y="509"/>
                </a:lnTo>
                <a:lnTo>
                  <a:pt x="1251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5b9bd5"/>
          </a:solidFill>
          <a:ln w="12600">
            <a:solidFill>
              <a:srgbClr val="2a10ee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Picture 3" descr=""/>
          <p:cNvPicPr/>
          <p:nvPr/>
        </p:nvPicPr>
        <p:blipFill>
          <a:blip r:embed="rId1"/>
          <a:stretch/>
        </p:blipFill>
        <p:spPr>
          <a:xfrm>
            <a:off x="154800" y="626040"/>
            <a:ext cx="3178440" cy="4369320"/>
          </a:xfrm>
          <a:prstGeom prst="rect">
            <a:avLst/>
          </a:prstGeom>
          <a:ln w="12600">
            <a:noFill/>
          </a:ln>
        </p:spPr>
      </p:pic>
      <p:sp>
        <p:nvSpPr>
          <p:cNvPr id="909" name="TextShape 1"/>
          <p:cNvSpPr txBox="1"/>
          <p:nvPr/>
        </p:nvSpPr>
        <p:spPr>
          <a:xfrm>
            <a:off x="120600" y="92160"/>
            <a:ext cx="953604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Standard Candle and Standard Sirens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0" name="CustomShape 2"/>
          <p:cNvSpPr/>
          <p:nvPr/>
        </p:nvSpPr>
        <p:spPr>
          <a:xfrm rot="10800000">
            <a:off x="4515120" y="1070280"/>
            <a:ext cx="1091520" cy="333000"/>
          </a:xfrm>
          <a:custGeom>
            <a:avLst/>
            <a:gdLst/>
            <a:ahLst/>
            <a:rect l="0" t="0" r="r" b="b"/>
            <a:pathLst>
              <a:path w="3034" h="927">
                <a:moveTo>
                  <a:pt x="0" y="231"/>
                </a:moveTo>
                <a:lnTo>
                  <a:pt x="2570" y="231"/>
                </a:lnTo>
                <a:lnTo>
                  <a:pt x="2570" y="0"/>
                </a:lnTo>
                <a:lnTo>
                  <a:pt x="3033" y="463"/>
                </a:lnTo>
                <a:lnTo>
                  <a:pt x="2570" y="926"/>
                </a:lnTo>
                <a:lnTo>
                  <a:pt x="2570" y="694"/>
                </a:lnTo>
                <a:lnTo>
                  <a:pt x="0" y="694"/>
                </a:lnTo>
                <a:lnTo>
                  <a:pt x="0" y="231"/>
                </a:lnTo>
              </a:path>
            </a:pathLst>
          </a:custGeom>
          <a:solidFill>
            <a:srgbClr val="00b05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TextShape 3"/>
          <p:cNvSpPr txBox="1"/>
          <p:nvPr/>
        </p:nvSpPr>
        <p:spPr>
          <a:xfrm>
            <a:off x="4669920" y="737280"/>
            <a:ext cx="255888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</a:rPr>
              <a:t>Parameters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2" name="CustomShape 4"/>
          <p:cNvSpPr/>
          <p:nvPr/>
        </p:nvSpPr>
        <p:spPr>
          <a:xfrm rot="10800000">
            <a:off x="4515120" y="2179800"/>
            <a:ext cx="1091520" cy="333000"/>
          </a:xfrm>
          <a:custGeom>
            <a:avLst/>
            <a:gdLst/>
            <a:ahLst/>
            <a:rect l="0" t="0" r="r" b="b"/>
            <a:pathLst>
              <a:path w="3034" h="927">
                <a:moveTo>
                  <a:pt x="0" y="231"/>
                </a:moveTo>
                <a:lnTo>
                  <a:pt x="2570" y="231"/>
                </a:lnTo>
                <a:lnTo>
                  <a:pt x="2570" y="0"/>
                </a:lnTo>
                <a:lnTo>
                  <a:pt x="3033" y="463"/>
                </a:lnTo>
                <a:lnTo>
                  <a:pt x="2570" y="926"/>
                </a:lnTo>
                <a:lnTo>
                  <a:pt x="2570" y="694"/>
                </a:lnTo>
                <a:lnTo>
                  <a:pt x="0" y="694"/>
                </a:lnTo>
                <a:lnTo>
                  <a:pt x="0" y="231"/>
                </a:lnTo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TextShape 5"/>
          <p:cNvSpPr txBox="1"/>
          <p:nvPr/>
        </p:nvSpPr>
        <p:spPr>
          <a:xfrm>
            <a:off x="4669920" y="1810440"/>
            <a:ext cx="255888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</a:rPr>
              <a:t>Observed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14" name="Picture 7" descr=""/>
          <p:cNvPicPr/>
          <p:nvPr/>
        </p:nvPicPr>
        <p:blipFill>
          <a:blip r:embed="rId2"/>
          <a:srcRect l="4420" t="24938" r="47886" b="25988"/>
          <a:stretch/>
        </p:blipFill>
        <p:spPr>
          <a:xfrm>
            <a:off x="4969080" y="2249640"/>
            <a:ext cx="5004360" cy="2896560"/>
          </a:xfrm>
          <a:prstGeom prst="rect">
            <a:avLst/>
          </a:prstGeom>
          <a:ln w="12600">
            <a:noFill/>
          </a:ln>
        </p:spPr>
      </p:pic>
      <p:cxnSp>
        <p:nvCxnSpPr>
          <p:cNvPr id="915" name="Line 6"/>
          <p:cNvCxnSpPr/>
          <p:nvPr/>
        </p:nvCxnSpPr>
        <p:spPr>
          <a:xfrm>
            <a:off x="1743840" y="1106640"/>
            <a:ext cx="3225600" cy="2331720"/>
          </a:xfrm>
          <a:prstGeom prst="straightConnector1">
            <a:avLst/>
          </a:prstGeom>
          <a:ln w="28440">
            <a:solidFill>
              <a:srgbClr val="ff0000"/>
            </a:solidFill>
            <a:miter/>
            <a:tailEnd len="med" type="triangle" w="med"/>
          </a:ln>
        </p:spPr>
      </p:cxnSp>
      <p:sp>
        <p:nvSpPr>
          <p:cNvPr id="916" name="TextShape 7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779E5CD5-4FB2-4D28-8C73-A528B826BC6F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17" name="TextShape 8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Picture 3" descr=""/>
          <p:cNvPicPr/>
          <p:nvPr/>
        </p:nvPicPr>
        <p:blipFill>
          <a:blip r:embed="rId1"/>
          <a:stretch/>
        </p:blipFill>
        <p:spPr>
          <a:xfrm>
            <a:off x="103680" y="664200"/>
            <a:ext cx="3974760" cy="4415040"/>
          </a:xfrm>
          <a:prstGeom prst="rect">
            <a:avLst/>
          </a:prstGeom>
          <a:ln w="12600">
            <a:noFill/>
          </a:ln>
        </p:spPr>
      </p:pic>
      <p:sp>
        <p:nvSpPr>
          <p:cNvPr id="919" name="TextShape 1"/>
          <p:cNvSpPr txBox="1"/>
          <p:nvPr/>
        </p:nvSpPr>
        <p:spPr>
          <a:xfrm>
            <a:off x="120600" y="92160"/>
            <a:ext cx="9536040" cy="374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Discrepancies in the measurements of the Hubble Parameter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0" name="CustomShape 2"/>
          <p:cNvSpPr/>
          <p:nvPr/>
        </p:nvSpPr>
        <p:spPr>
          <a:xfrm>
            <a:off x="4148280" y="664200"/>
            <a:ext cx="5038560" cy="146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70c0"/>
                </a:solidFill>
                <a:latin typeface="Calibri"/>
              </a:rPr>
              <a:t>“ </a:t>
            </a:r>
            <a:r>
              <a:rPr b="0" i="1" lang="en-US" sz="1800" spc="-1" strike="noStrike">
                <a:solidFill>
                  <a:srgbClr val="0070c0"/>
                </a:solidFill>
                <a:latin typeface="Calibri"/>
              </a:rPr>
              <a:t>Large Magellanic Cloud Cepheid Standards Provide a 1% Foundation for the Determination of the Hubble Constant and Stronger Evidence for Physics Beyond ΛCDM”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1" name="CustomShape 3"/>
          <p:cNvSpPr/>
          <p:nvPr/>
        </p:nvSpPr>
        <p:spPr>
          <a:xfrm>
            <a:off x="4148280" y="4709880"/>
            <a:ext cx="3934080" cy="36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hlinkClick r:id="rId2"/>
              </a:rPr>
              <a:t>https://arxiv.org/abs/1903.07603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2" name="TextShape 4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38AE7D44-E57C-4DD5-8683-A0875A0EB09B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23" name="TextShape 5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245880" y="683280"/>
            <a:ext cx="6051600" cy="36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hlinkClick r:id="rId1"/>
              </a:rPr>
              <a:t>http://users.math.cas.cz/~krizek/cosmol/pdf/E21.pdf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5" name="TextShape 2"/>
          <p:cNvSpPr txBox="1"/>
          <p:nvPr/>
        </p:nvSpPr>
        <p:spPr>
          <a:xfrm>
            <a:off x="2351160" y="1052640"/>
            <a:ext cx="7130160" cy="914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-&gt; critic on the estimation of the Masses of the BHs due to simplification in the treatment of GW (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neglect total redshift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!)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6" name="TextShape 3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E6A572EF-D54B-4CD0-8738-835190A7D38B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27" name="TextShape 4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9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ABD2FE4A-5E8D-4142-BB2D-E7A20CC845BD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30" name="TextShape 3"/>
          <p:cNvSpPr txBox="1"/>
          <p:nvPr/>
        </p:nvSpPr>
        <p:spPr>
          <a:xfrm>
            <a:off x="148680" y="92160"/>
            <a:ext cx="97747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What are these Gravitational Waves ???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1" name="CustomShape 4"/>
          <p:cNvSpPr/>
          <p:nvPr/>
        </p:nvSpPr>
        <p:spPr>
          <a:xfrm>
            <a:off x="3660480" y="1600200"/>
            <a:ext cx="1904760" cy="15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TextShape 5"/>
          <p:cNvSpPr txBox="1"/>
          <p:nvPr/>
        </p:nvSpPr>
        <p:spPr>
          <a:xfrm>
            <a:off x="249840" y="991080"/>
            <a:ext cx="9127440" cy="2234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Einstein immediately started working on the solution of his field equation in the form of waves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It took &gt; 50 years to derive generally accepted solutions &amp; the proper equations for the wave forms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~1970s: claim by Weber of the observation of GWs (not confirmed by other similar experiments)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1974: discovery of the binary system SR B1913+16 (and the Hulse–Taylor binary) → first </a:t>
            </a:r>
            <a:r>
              <a:rPr b="0" i="1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indirect</a:t>
            </a: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test of Gws emission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533" name="TextShape 6"/>
          <p:cNvSpPr txBox="1"/>
          <p:nvPr/>
        </p:nvSpPr>
        <p:spPr>
          <a:xfrm>
            <a:off x="182880" y="548640"/>
            <a:ext cx="9509760" cy="34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 Light"/>
                <a:ea typeface="Noto Sans CJK SC Regular"/>
              </a:rPr>
              <a:t>“</a:t>
            </a:r>
            <a:r>
              <a:rPr b="0" i="1" lang="en-US" sz="1600" spc="-1" strike="noStrike">
                <a:solidFill>
                  <a:srgbClr val="000000"/>
                </a:solidFill>
                <a:latin typeface="Calibri Light"/>
                <a:ea typeface="Noto Sans CJK SC Regular"/>
              </a:rPr>
              <a:t>One of the first predictions of General Relativity (GR, 1916)”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4" name="TextShape 7"/>
          <p:cNvSpPr txBox="1"/>
          <p:nvPr/>
        </p:nvSpPr>
        <p:spPr>
          <a:xfrm>
            <a:off x="5332320" y="4370040"/>
            <a:ext cx="4664160" cy="102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Arecibo (Puerto Rico) telescope: 305-meter radio telescope, world's largest single-aperture telescope (until 2016, with the Chinese FAST telescope)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35" name="" descr=""/>
          <p:cNvPicPr/>
          <p:nvPr/>
        </p:nvPicPr>
        <p:blipFill>
          <a:blip r:embed="rId1"/>
          <a:stretch/>
        </p:blipFill>
        <p:spPr>
          <a:xfrm>
            <a:off x="5778720" y="2448720"/>
            <a:ext cx="3332160" cy="1880280"/>
          </a:xfrm>
          <a:prstGeom prst="rect">
            <a:avLst/>
          </a:prstGeom>
          <a:ln w="12600">
            <a:noFill/>
          </a:ln>
        </p:spPr>
      </p:pic>
      <p:sp>
        <p:nvSpPr>
          <p:cNvPr id="536" name="TextShape 8"/>
          <p:cNvSpPr txBox="1"/>
          <p:nvPr/>
        </p:nvSpPr>
        <p:spPr>
          <a:xfrm>
            <a:off x="6766560" y="548280"/>
            <a:ext cx="46339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https://www.mdpi.com/2218-1997/2/3/22/pdf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37" name="Picture 12" descr=""/>
          <p:cNvPicPr/>
          <p:nvPr/>
        </p:nvPicPr>
        <p:blipFill>
          <a:blip r:embed="rId2"/>
          <a:stretch/>
        </p:blipFill>
        <p:spPr>
          <a:xfrm>
            <a:off x="96480" y="2511360"/>
            <a:ext cx="4752000" cy="237060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40747159-5785-4993-B1F2-9266BBB41B58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540" name="Picture 3" descr=""/>
          <p:cNvPicPr/>
          <p:nvPr/>
        </p:nvPicPr>
        <p:blipFill>
          <a:blip r:embed="rId1"/>
          <a:stretch/>
        </p:blipFill>
        <p:spPr>
          <a:xfrm>
            <a:off x="6612120" y="1493640"/>
            <a:ext cx="3164760" cy="3010680"/>
          </a:xfrm>
          <a:prstGeom prst="rect">
            <a:avLst/>
          </a:prstGeom>
          <a:ln w="12600">
            <a:noFill/>
          </a:ln>
        </p:spPr>
      </p:pic>
      <p:pic>
        <p:nvPicPr>
          <p:cNvPr id="541" name="Picture 4" descr=""/>
          <p:cNvPicPr/>
          <p:nvPr/>
        </p:nvPicPr>
        <p:blipFill>
          <a:blip r:embed="rId2"/>
          <a:stretch/>
        </p:blipFill>
        <p:spPr>
          <a:xfrm>
            <a:off x="5548680" y="4588200"/>
            <a:ext cx="4428360" cy="570600"/>
          </a:xfrm>
          <a:prstGeom prst="rect">
            <a:avLst/>
          </a:prstGeom>
          <a:ln w="12600">
            <a:noFill/>
          </a:ln>
        </p:spPr>
      </p:pic>
      <p:sp>
        <p:nvSpPr>
          <p:cNvPr id="542" name="CustomShape 3"/>
          <p:cNvSpPr/>
          <p:nvPr/>
        </p:nvSpPr>
        <p:spPr>
          <a:xfrm>
            <a:off x="7587360" y="461520"/>
            <a:ext cx="2859840" cy="27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  <a:hlinkClick r:id="rId3"/>
              </a:rPr>
              <a:t>https://arxiv.org/pdf/1011.0718.pdf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3" name="TextShape 4"/>
          <p:cNvSpPr txBox="1"/>
          <p:nvPr/>
        </p:nvSpPr>
        <p:spPr>
          <a:xfrm>
            <a:off x="148680" y="92160"/>
            <a:ext cx="97747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Hulse-Taylor Binary Pulsar PSR B1913+16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4" name="TextShape 5"/>
          <p:cNvSpPr txBox="1"/>
          <p:nvPr/>
        </p:nvSpPr>
        <p:spPr>
          <a:xfrm>
            <a:off x="7642440" y="3924360"/>
            <a:ext cx="1920960" cy="456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200" spc="-1" strike="noStrike">
                <a:solidFill>
                  <a:srgbClr val="ff0000"/>
                </a:solidFill>
                <a:latin typeface="Calibri"/>
                <a:ea typeface="Noto Sans CJK SC Regular"/>
              </a:rPr>
              <a:t>~30 years of observation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45" name="TextShape 6"/>
          <p:cNvSpPr txBox="1"/>
          <p:nvPr/>
        </p:nvSpPr>
        <p:spPr>
          <a:xfrm>
            <a:off x="148680" y="556200"/>
            <a:ext cx="6263280" cy="2265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Double neutron stars binary system first observed in 1974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According to general relativity a binary star system should radiate energy in the form of gravitational waves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Rate of change in orbital period (Peters and Matthews,1963):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546" name="Picture 10" descr=""/>
          <p:cNvPicPr/>
          <p:nvPr/>
        </p:nvPicPr>
        <p:blipFill>
          <a:blip r:embed="rId4"/>
          <a:stretch/>
        </p:blipFill>
        <p:spPr>
          <a:xfrm>
            <a:off x="536400" y="1844640"/>
            <a:ext cx="5488560" cy="465840"/>
          </a:xfrm>
          <a:prstGeom prst="rect">
            <a:avLst/>
          </a:prstGeom>
          <a:ln w="12600">
            <a:noFill/>
          </a:ln>
        </p:spPr>
      </p:pic>
      <p:pic>
        <p:nvPicPr>
          <p:cNvPr id="547" name="Picture 11" descr=""/>
          <p:cNvPicPr/>
          <p:nvPr/>
        </p:nvPicPr>
        <p:blipFill>
          <a:blip r:embed="rId5"/>
          <a:stretch/>
        </p:blipFill>
        <p:spPr>
          <a:xfrm>
            <a:off x="966600" y="2310480"/>
            <a:ext cx="2924280" cy="469440"/>
          </a:xfrm>
          <a:prstGeom prst="rect">
            <a:avLst/>
          </a:prstGeom>
          <a:ln w="12600">
            <a:noFill/>
          </a:ln>
        </p:spPr>
      </p:pic>
      <p:pic>
        <p:nvPicPr>
          <p:cNvPr id="548" name="Picture 12" descr=""/>
          <p:cNvPicPr/>
          <p:nvPr/>
        </p:nvPicPr>
        <p:blipFill>
          <a:blip r:embed="rId6"/>
          <a:stretch/>
        </p:blipFill>
        <p:spPr>
          <a:xfrm>
            <a:off x="2352600" y="3015000"/>
            <a:ext cx="1906200" cy="491400"/>
          </a:xfrm>
          <a:prstGeom prst="rect">
            <a:avLst/>
          </a:prstGeom>
          <a:ln w="12600">
            <a:noFill/>
          </a:ln>
        </p:spPr>
      </p:pic>
      <p:cxnSp>
        <p:nvCxnSpPr>
          <p:cNvPr id="549" name="Line 7"/>
          <p:cNvCxnSpPr/>
          <p:nvPr/>
        </p:nvCxnSpPr>
        <p:spPr>
          <a:xfrm flipV="1">
            <a:off x="4407840" y="2667240"/>
            <a:ext cx="4264200" cy="524520"/>
          </a:xfrm>
          <a:prstGeom prst="straightConnector1">
            <a:avLst/>
          </a:prstGeom>
          <a:ln w="12600">
            <a:solidFill>
              <a:srgbClr val="ff0000"/>
            </a:solidFill>
            <a:miter/>
            <a:tailEnd len="med" type="triangle" w="med"/>
          </a:ln>
        </p:spPr>
      </p:cxnSp>
      <p:sp>
        <p:nvSpPr>
          <p:cNvPr id="550" name="TextShape 8"/>
          <p:cNvSpPr txBox="1"/>
          <p:nvPr/>
        </p:nvSpPr>
        <p:spPr>
          <a:xfrm>
            <a:off x="148680" y="3023640"/>
            <a:ext cx="2175840" cy="927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Ratio observation vs prediction accounting for galactic corrections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1" name="TextShape 9"/>
          <p:cNvSpPr txBox="1"/>
          <p:nvPr/>
        </p:nvSpPr>
        <p:spPr>
          <a:xfrm>
            <a:off x="26280" y="4473720"/>
            <a:ext cx="4381560" cy="927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“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As we have shown before, this result provides conclusive evidence for the existence of gravitational radiation as predicted by Einstein’s theory.”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52" name="Picture 20" descr=""/>
          <p:cNvPicPr/>
          <p:nvPr/>
        </p:nvPicPr>
        <p:blipFill>
          <a:blip r:embed="rId7"/>
          <a:stretch/>
        </p:blipFill>
        <p:spPr>
          <a:xfrm>
            <a:off x="4002480" y="3707280"/>
            <a:ext cx="1900080" cy="230400"/>
          </a:xfrm>
          <a:prstGeom prst="rect">
            <a:avLst/>
          </a:prstGeom>
          <a:ln w="12600">
            <a:noFill/>
          </a:ln>
        </p:spPr>
      </p:pic>
      <p:pic>
        <p:nvPicPr>
          <p:cNvPr id="553" name="Picture 21" descr=""/>
          <p:cNvPicPr/>
          <p:nvPr/>
        </p:nvPicPr>
        <p:blipFill>
          <a:blip r:embed="rId8"/>
          <a:stretch/>
        </p:blipFill>
        <p:spPr>
          <a:xfrm>
            <a:off x="4002480" y="3924360"/>
            <a:ext cx="1900080" cy="23472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05E7DF78-7DC9-4308-89F7-7B8606EE3503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556" name="TextShape 3"/>
          <p:cNvSpPr txBox="1"/>
          <p:nvPr/>
        </p:nvSpPr>
        <p:spPr>
          <a:xfrm>
            <a:off x="148680" y="92160"/>
            <a:ext cx="97747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What are these Gravitational Waves ???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7" name="CustomShape 4"/>
          <p:cNvSpPr/>
          <p:nvPr/>
        </p:nvSpPr>
        <p:spPr>
          <a:xfrm>
            <a:off x="3660480" y="1600200"/>
            <a:ext cx="1904760" cy="15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TextShape 5"/>
          <p:cNvSpPr txBox="1"/>
          <p:nvPr/>
        </p:nvSpPr>
        <p:spPr>
          <a:xfrm>
            <a:off x="4540320" y="2613600"/>
            <a:ext cx="3939480" cy="35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[1993 Nobel prize to Hulse and Taylor]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9" name="" descr=""/>
          <p:cNvPicPr/>
          <p:nvPr/>
        </p:nvPicPr>
        <p:blipFill>
          <a:blip r:embed="rId1"/>
          <a:srcRect l="12476" t="0" r="12637" b="0"/>
          <a:stretch/>
        </p:blipFill>
        <p:spPr>
          <a:xfrm>
            <a:off x="3237480" y="2132640"/>
            <a:ext cx="1301760" cy="1302480"/>
          </a:xfrm>
          <a:prstGeom prst="rect">
            <a:avLst/>
          </a:prstGeom>
          <a:ln w="12600">
            <a:noFill/>
          </a:ln>
        </p:spPr>
      </p:pic>
      <p:sp>
        <p:nvSpPr>
          <p:cNvPr id="560" name="TextShape 6"/>
          <p:cNvSpPr txBox="1"/>
          <p:nvPr/>
        </p:nvSpPr>
        <p:spPr>
          <a:xfrm>
            <a:off x="250920" y="3576240"/>
            <a:ext cx="9525960" cy="200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14th September 2016 at 09:50:45 UTC: First observation of GW150914 (event of two black holes merger)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11th February 2016: announcement of the first neutron stars (NS) mergers by the Gravitational-Wave Observatory LIGO (LIGO + VIRGO)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1st December 2018: catalog of 11 GW events (10 BH , 1 NS) from the first two observation Runs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Now: O3, Run 3 of observation (LIGO+VIRGO+KAGRA in December 2019)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561" name="TextShape 7"/>
          <p:cNvSpPr txBox="1"/>
          <p:nvPr/>
        </p:nvSpPr>
        <p:spPr>
          <a:xfrm>
            <a:off x="249840" y="991080"/>
            <a:ext cx="9127440" cy="1765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Einstein immediately started working on the solution of his field equation in the form of waves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It took &gt; 50 years to derive generally accepted solutions &amp; the proper equations for the wave forms</a:t>
            </a:r>
            <a:endParaRPr b="0" lang="en-US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1974: discovery of the binary system SR B1913+16 (and the Hulse–Taylor binary) → first </a:t>
            </a:r>
            <a:r>
              <a:rPr b="0" i="1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indirect</a:t>
            </a:r>
            <a:r>
              <a:rPr b="0" lang="de-AT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test of Gws emission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cxnSp>
        <p:nvCxnSpPr>
          <p:cNvPr id="562" name="Line 8"/>
          <p:cNvCxnSpPr/>
          <p:nvPr/>
        </p:nvCxnSpPr>
        <p:spPr>
          <a:xfrm flipH="1" flipV="1">
            <a:off x="4435920" y="1856160"/>
            <a:ext cx="822240" cy="729720"/>
          </a:xfrm>
          <a:prstGeom prst="straightConnector1">
            <a:avLst/>
          </a:prstGeom>
          <a:ln w="28440">
            <a:solidFill>
              <a:srgbClr val="00b0f0"/>
            </a:solidFill>
            <a:miter/>
            <a:tailEnd len="med" type="triangle" w="med"/>
          </a:ln>
        </p:spPr>
      </p:cxnSp>
      <p:sp>
        <p:nvSpPr>
          <p:cNvPr id="563" name="TextShape 9"/>
          <p:cNvSpPr txBox="1"/>
          <p:nvPr/>
        </p:nvSpPr>
        <p:spPr>
          <a:xfrm>
            <a:off x="182880" y="548640"/>
            <a:ext cx="9509760" cy="34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alibri Light"/>
                <a:ea typeface="Noto Sans CJK SC Regular"/>
              </a:rPr>
              <a:t>“</a:t>
            </a:r>
            <a:r>
              <a:rPr b="0" i="1" lang="en-US" sz="1600" spc="-1" strike="noStrike">
                <a:solidFill>
                  <a:srgbClr val="000000"/>
                </a:solidFill>
                <a:latin typeface="Calibri Light"/>
                <a:ea typeface="Noto Sans CJK SC Regular"/>
              </a:rPr>
              <a:t>One of the first predictions of General Relativity (GR, 1916)”</a:t>
            </a:r>
            <a:endParaRPr b="0" lang="en-US" sz="16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310320" y="3777480"/>
            <a:ext cx="9508680" cy="1402560"/>
          </a:xfrm>
          <a:custGeom>
            <a:avLst/>
            <a:gdLst/>
            <a:ahLst/>
            <a:rect l="l" t="t" r="r" b="b"/>
            <a:pathLst>
              <a:path w="146406" h="21600">
                <a:moveTo>
                  <a:pt x="3600" y="0"/>
                </a:moveTo>
                <a:lnTo>
                  <a:pt x="0" y="18000"/>
                </a:lnTo>
                <a:lnTo>
                  <a:pt x="142806" y="21600"/>
                </a:lnTo>
                <a:lnTo>
                  <a:pt x="146406" y="3600"/>
                </a:lnTo>
                <a:close/>
              </a:path>
            </a:pathLst>
          </a:custGeom>
          <a:solidFill>
            <a:srgbClr val="000000"/>
          </a:solidFill>
          <a:ln w="12600">
            <a:solidFill>
              <a:srgbClr val="41719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TextShape 2"/>
          <p:cNvSpPr txBox="1"/>
          <p:nvPr/>
        </p:nvSpPr>
        <p:spPr>
          <a:xfrm>
            <a:off x="172440" y="498240"/>
            <a:ext cx="9784080" cy="3418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3080">
              <a:lnSpc>
                <a:spcPct val="100000"/>
              </a:lnSpc>
              <a:buClr>
                <a:srgbClr val="000000"/>
              </a:buClr>
              <a:buSzPct val="64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After production, GW propagate basically unaltered (no interaction with the intergalactic medium)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SzPct val="64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Wave amplitude decrease with propagation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SzPct val="64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Can be redshifted (cosmological, gravitation and Doppler redshift)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SzPct val="64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Their wave form (amplitude, frequency) carries the information of their source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SzPct val="64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More exotic effects (hard to calculate analytically, dropping linearized theory) might distort the wave from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SzPct val="64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Produced by time variations of the mass quadrupole moment of the source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SzPct val="64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Two polarization states</a:t>
            </a:r>
            <a:endParaRPr b="0" lang="en-US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SzPct val="64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Carry energy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66" name="TextShape 3"/>
          <p:cNvSpPr txBox="1"/>
          <p:nvPr/>
        </p:nvSpPr>
        <p:spPr>
          <a:xfrm>
            <a:off x="148680" y="92160"/>
            <a:ext cx="97747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Basic Properties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7" name="Picture 6" descr="http://www.tapir.caltech.edu/~teviet/Waves/h_pluscross.gif"/>
          <p:cNvPicPr/>
          <p:nvPr/>
        </p:nvPicPr>
        <p:blipFill>
          <a:blip r:embed="rId1"/>
          <a:stretch/>
        </p:blipFill>
        <p:spPr>
          <a:xfrm>
            <a:off x="614520" y="3875040"/>
            <a:ext cx="2227320" cy="1237320"/>
          </a:xfrm>
          <a:prstGeom prst="rect">
            <a:avLst/>
          </a:prstGeom>
          <a:ln w="12600">
            <a:noFill/>
          </a:ln>
        </p:spPr>
      </p:pic>
      <p:pic>
        <p:nvPicPr>
          <p:cNvPr id="568" name="Picture 8" descr="http://www.tapir.caltech.edu/~teviet/Waves/eq_flux.gif"/>
          <p:cNvPicPr/>
          <p:nvPr/>
        </p:nvPicPr>
        <p:blipFill>
          <a:blip r:embed="rId2"/>
          <a:stretch/>
        </p:blipFill>
        <p:spPr>
          <a:xfrm>
            <a:off x="3279240" y="4518360"/>
            <a:ext cx="3740760" cy="510840"/>
          </a:xfrm>
          <a:prstGeom prst="rect">
            <a:avLst/>
          </a:prstGeom>
          <a:ln w="12600">
            <a:noFill/>
          </a:ln>
        </p:spPr>
      </p:pic>
      <p:sp>
        <p:nvSpPr>
          <p:cNvPr id="569" name="TextShape 4"/>
          <p:cNvSpPr txBox="1"/>
          <p:nvPr/>
        </p:nvSpPr>
        <p:spPr>
          <a:xfrm>
            <a:off x="3146400" y="3876480"/>
            <a:ext cx="5425920" cy="73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 </a:t>
            </a: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The energy flux (i.e. the energy </a:t>
            </a:r>
            <a:r>
              <a:rPr b="0" i="1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dE</a:t>
            </a: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 crossing an area </a:t>
            </a:r>
            <a:r>
              <a:rPr b="0" i="1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dA</a:t>
            </a: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 orthogonal to the </a:t>
            </a:r>
            <a:r>
              <a:rPr b="0" i="1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direction of the wave</a:t>
            </a: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 in a time </a:t>
            </a:r>
            <a:r>
              <a:rPr b="0" i="1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dt</a:t>
            </a: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Noto Sans CJK SC Regular"/>
              </a:rPr>
              <a:t>) is given by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0" name="CustomShape 5"/>
          <p:cNvSpPr/>
          <p:nvPr/>
        </p:nvSpPr>
        <p:spPr>
          <a:xfrm>
            <a:off x="4170240" y="3386880"/>
            <a:ext cx="7102080" cy="32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b0f0"/>
                </a:solidFill>
                <a:latin typeface="Calibri"/>
                <a:ea typeface="Noto Sans CJK SC Regular"/>
                <a:hlinkClick r:id="rId3"/>
              </a:rPr>
              <a:t>http://www.tapir.caltech.edu/~teviet/Waves/gwave_details.html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1" name="TextShape 6"/>
          <p:cNvSpPr txBox="1"/>
          <p:nvPr/>
        </p:nvSpPr>
        <p:spPr>
          <a:xfrm>
            <a:off x="4170240" y="2113560"/>
            <a:ext cx="4816800" cy="944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While you can have emission of EM waves from time derivative of a dipole, the derivative of a dipole of an isolated mass is zero since it equals to momentum conservation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72" name="Picture 4" descr="Gravitational waves"/>
          <p:cNvPicPr/>
          <p:nvPr/>
        </p:nvPicPr>
        <p:blipFill>
          <a:blip r:embed="rId4"/>
          <a:stretch/>
        </p:blipFill>
        <p:spPr>
          <a:xfrm>
            <a:off x="7596720" y="4168800"/>
            <a:ext cx="1677960" cy="943560"/>
          </a:xfrm>
          <a:prstGeom prst="rect">
            <a:avLst/>
          </a:prstGeom>
          <a:ln w="12600">
            <a:noFill/>
          </a:ln>
        </p:spPr>
      </p:pic>
      <p:sp>
        <p:nvSpPr>
          <p:cNvPr id="573" name="TextShape 7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4" name="TextShape 8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C4EA400A-2CAD-44EE-9F4B-D3BA4D3BCB6E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Shape 1"/>
          <p:cNvSpPr txBox="1"/>
          <p:nvPr/>
        </p:nvSpPr>
        <p:spPr>
          <a:xfrm>
            <a:off x="205200" y="461520"/>
            <a:ext cx="9875520" cy="1239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LIGO: the Laser Interferometer Gravitational-Wave Observatory (LIGO) 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VIRGO: Pisa (Italy)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76" name="TextShape 2"/>
          <p:cNvSpPr txBox="1"/>
          <p:nvPr/>
        </p:nvSpPr>
        <p:spPr>
          <a:xfrm>
            <a:off x="6702120" y="576720"/>
            <a:ext cx="331848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Noto Sans CJK SC Regular"/>
                <a:hlinkClick r:id="rId1"/>
              </a:rPr>
              <a:t>https://www.ligo.caltech.edu/page/what-is-interferometer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77" name="TextShape 3"/>
          <p:cNvSpPr txBox="1"/>
          <p:nvPr/>
        </p:nvSpPr>
        <p:spPr>
          <a:xfrm>
            <a:off x="148680" y="92160"/>
            <a:ext cx="9774720" cy="36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de-AT" sz="18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Interferometers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8" name="" descr=""/>
          <p:cNvPicPr/>
          <p:nvPr/>
        </p:nvPicPr>
        <p:blipFill>
          <a:blip r:embed="rId2"/>
          <a:stretch/>
        </p:blipFill>
        <p:spPr>
          <a:xfrm>
            <a:off x="1948320" y="1371600"/>
            <a:ext cx="1186920" cy="217440"/>
          </a:xfrm>
          <a:prstGeom prst="rect">
            <a:avLst/>
          </a:prstGeom>
          <a:ln w="12600">
            <a:noFill/>
          </a:ln>
        </p:spPr>
      </p:pic>
      <p:pic>
        <p:nvPicPr>
          <p:cNvPr id="579" name="" descr=""/>
          <p:cNvPicPr/>
          <p:nvPr/>
        </p:nvPicPr>
        <p:blipFill>
          <a:blip r:embed="rId3"/>
          <a:srcRect l="10214" t="31001" r="10583" b="30590"/>
          <a:stretch/>
        </p:blipFill>
        <p:spPr>
          <a:xfrm>
            <a:off x="447840" y="1389960"/>
            <a:ext cx="799200" cy="217800"/>
          </a:xfrm>
          <a:prstGeom prst="rect">
            <a:avLst/>
          </a:prstGeom>
          <a:ln w="12600">
            <a:noFill/>
          </a:ln>
        </p:spPr>
      </p:pic>
      <p:pic>
        <p:nvPicPr>
          <p:cNvPr id="580" name="" descr=""/>
          <p:cNvPicPr/>
          <p:nvPr/>
        </p:nvPicPr>
        <p:blipFill>
          <a:blip r:embed="rId4"/>
          <a:stretch/>
        </p:blipFill>
        <p:spPr>
          <a:xfrm>
            <a:off x="5267160" y="891000"/>
            <a:ext cx="4656240" cy="2793600"/>
          </a:xfrm>
          <a:prstGeom prst="rect">
            <a:avLst/>
          </a:prstGeom>
          <a:ln w="12600">
            <a:noFill/>
          </a:ln>
        </p:spPr>
      </p:pic>
      <p:sp>
        <p:nvSpPr>
          <p:cNvPr id="581" name="TextShape 4"/>
          <p:cNvSpPr txBox="1"/>
          <p:nvPr/>
        </p:nvSpPr>
        <p:spPr>
          <a:xfrm>
            <a:off x="40680" y="2583720"/>
            <a:ext cx="4572000" cy="34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ce181e"/>
                </a:solidFill>
                <a:latin typeface="Calibri"/>
                <a:ea typeface="Noto Sans CJK SC Regular"/>
              </a:rPr>
              <a:t>Principles of Michelson’s Interferometers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82" name="Picture 2" descr="https://www.gw-openscience.org/static/images/ligo_virgo_transparent_crop.png"/>
          <p:cNvPicPr/>
          <p:nvPr/>
        </p:nvPicPr>
        <p:blipFill>
          <a:blip r:embed="rId5"/>
          <a:stretch/>
        </p:blipFill>
        <p:spPr>
          <a:xfrm>
            <a:off x="3443400" y="1051560"/>
            <a:ext cx="1492560" cy="1112400"/>
          </a:xfrm>
          <a:prstGeom prst="rect">
            <a:avLst/>
          </a:prstGeom>
          <a:ln w="12600">
            <a:noFill/>
          </a:ln>
        </p:spPr>
      </p:pic>
      <p:sp>
        <p:nvSpPr>
          <p:cNvPr id="583" name="TextShape 5"/>
          <p:cNvSpPr txBox="1"/>
          <p:nvPr/>
        </p:nvSpPr>
        <p:spPr>
          <a:xfrm>
            <a:off x="83520" y="2925000"/>
            <a:ext cx="5756760" cy="2862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passage of gravitational waves, with strain amplitude h (related to the actual amplitude of the GW) causes the modification of the length of the orthogonal arms Lx and Ly (=4 Km)  of the interferometer: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An interference pattern will then appear in the photodetector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 optical signal is proportional to the GW strain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Nd:YAH laser, 1064 nm; 20kW at source, amplified to 100kW circulating in the arms</a:t>
            </a:r>
            <a:endParaRPr b="0" lang="en-US" sz="1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2</a:t>
            </a:r>
            <a:r>
              <a:rPr b="0" lang="en-US" sz="1617" spc="-1" strike="noStrike" baseline="30000">
                <a:solidFill>
                  <a:srgbClr val="000000"/>
                </a:solidFill>
                <a:latin typeface="Calibri"/>
                <a:ea typeface="Noto Sans CJK SC Regular"/>
              </a:rPr>
              <a:t>nd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 best vacuum created on Earth (1</a:t>
            </a:r>
            <a:r>
              <a:rPr b="0" lang="en-US" sz="1617" spc="-1" strike="noStrike" baseline="30000">
                <a:solidFill>
                  <a:srgbClr val="000000"/>
                </a:solidFill>
                <a:latin typeface="Calibri"/>
                <a:ea typeface="Noto Sans CJK SC Regular"/>
              </a:rPr>
              <a:t>st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: LHC), Pressure &lt; 1 micro Pascal</a:t>
            </a:r>
            <a:endParaRPr b="0" lang="en-US" sz="1400" spc="-1" strike="noStrike">
              <a:latin typeface="Arial"/>
            </a:endParaRPr>
          </a:p>
        </p:txBody>
      </p:sp>
      <p:cxnSp>
        <p:nvCxnSpPr>
          <p:cNvPr id="584" name="Line 6"/>
          <p:cNvCxnSpPr/>
          <p:nvPr/>
        </p:nvCxnSpPr>
        <p:spPr>
          <a:xfrm flipH="1" flipV="1">
            <a:off x="7290720" y="2754360"/>
            <a:ext cx="973080" cy="1316160"/>
          </a:xfrm>
          <a:prstGeom prst="straightConnector1">
            <a:avLst/>
          </a:prstGeom>
          <a:ln w="19080">
            <a:solidFill>
              <a:srgbClr val="5b9bd5"/>
            </a:solidFill>
            <a:miter/>
            <a:tailEnd len="med" type="triangle" w="med"/>
          </a:ln>
        </p:spPr>
      </p:cxnSp>
      <p:sp>
        <p:nvSpPr>
          <p:cNvPr id="585" name="TextShape 7"/>
          <p:cNvSpPr txBox="1"/>
          <p:nvPr/>
        </p:nvSpPr>
        <p:spPr>
          <a:xfrm>
            <a:off x="7522200" y="4151880"/>
            <a:ext cx="2623320" cy="80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Test masses = mirrors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Their relative position is affected by the passage of the GW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86" name="Picture 12" descr=""/>
          <p:cNvPicPr/>
          <p:nvPr/>
        </p:nvPicPr>
        <p:blipFill>
          <a:blip r:embed="rId6"/>
          <a:stretch/>
        </p:blipFill>
        <p:spPr>
          <a:xfrm>
            <a:off x="1558800" y="3735000"/>
            <a:ext cx="2311560" cy="251280"/>
          </a:xfrm>
          <a:prstGeom prst="rect">
            <a:avLst/>
          </a:prstGeom>
          <a:ln w="12600">
            <a:noFill/>
          </a:ln>
        </p:spPr>
      </p:pic>
      <p:sp>
        <p:nvSpPr>
          <p:cNvPr id="587" name="CustomShape 8"/>
          <p:cNvSpPr/>
          <p:nvPr/>
        </p:nvSpPr>
        <p:spPr>
          <a:xfrm>
            <a:off x="-249480" y="678240"/>
            <a:ext cx="7181640" cy="31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  <a:spcBef>
                <a:spcPts val="1191"/>
              </a:spcBef>
              <a:spcAft>
                <a:spcPts val="989"/>
              </a:spcAft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  <a:ea typeface="Noto Sans CJK SC Regular"/>
              </a:rPr>
              <a:t>Handford (Washington) and Livingstone (Louisiana)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88" name="TextShape 9"/>
          <p:cNvSpPr txBox="1"/>
          <p:nvPr/>
        </p:nvSpPr>
        <p:spPr>
          <a:xfrm>
            <a:off x="249840" y="5343840"/>
            <a:ext cx="54694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Astroparticle Physics - Part 3 Gravitational Waves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9" name="TextShape 10"/>
          <p:cNvSpPr txBox="1"/>
          <p:nvPr/>
        </p:nvSpPr>
        <p:spPr>
          <a:xfrm>
            <a:off x="7428600" y="5326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fld id="{1048A9A2-491B-4EB4-9CF1-C6DEE27CB98B}" type="slidenum">
              <a:rPr b="0" lang="en-US" sz="1400" spc="-1" strike="noStrike">
                <a:solidFill>
                  <a:srgbClr val="000000"/>
                </a:solidFill>
                <a:latin typeface="Gill Sans MT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</TotalTime>
  <Application>LibreOffice/6.0.7.3$Linux_X86_64 LibreOffice_project/00m0$Build-3</Application>
  <Words>3886</Words>
  <Paragraphs>536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2019-10-30T09:20:06Z</dcterms:created>
  <dc:creator>Federico</dc:creator>
  <dc:description/>
  <dc:language>en-US</dc:language>
  <cp:lastModifiedBy>Federico</cp:lastModifiedBy>
  <dcterms:modified xsi:type="dcterms:W3CDTF">2019-12-12T08:25:21Z</dcterms:modified>
  <cp:revision>98</cp:revision>
  <dc:subject/>
  <dc:title>PowerPoint Presentation</dc:title>
</cp:coreProperties>
</file>